
<file path=[Content_Types].xml><?xml version="1.0" encoding="utf-8"?>
<Types xmlns="http://schemas.openxmlformats.org/package/2006/content-types">
  <Default Extension="avi" ContentType="video/x-msvideo"/>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4.xml" ContentType="application/vnd.openxmlformats-officedocument.presentationml.notesSlide+xml"/>
  <Override PartName="/ppt/tags/tag8.xml" ContentType="application/vnd.openxmlformats-officedocument.presentationml.tags+xml"/>
  <Override PartName="/ppt/notesSlides/notesSlide5.xml" ContentType="application/vnd.openxmlformats-officedocument.presentationml.notesSlide+xml"/>
  <Override PartName="/ppt/tags/tag9.xml" ContentType="application/vnd.openxmlformats-officedocument.presentationml.tags+xml"/>
  <Override PartName="/ppt/notesSlides/notesSlide6.xml" ContentType="application/vnd.openxmlformats-officedocument.presentationml.notesSlide+xml"/>
  <Override PartName="/ppt/tags/tag1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17"/>
  </p:notesMasterIdLst>
  <p:sldIdLst>
    <p:sldId id="273" r:id="rId2"/>
    <p:sldId id="284" r:id="rId3"/>
    <p:sldId id="274" r:id="rId4"/>
    <p:sldId id="285" r:id="rId5"/>
    <p:sldId id="286" r:id="rId6"/>
    <p:sldId id="302" r:id="rId7"/>
    <p:sldId id="288" r:id="rId8"/>
    <p:sldId id="298" r:id="rId9"/>
    <p:sldId id="303" r:id="rId10"/>
    <p:sldId id="290" r:id="rId11"/>
    <p:sldId id="301" r:id="rId12"/>
    <p:sldId id="300" r:id="rId13"/>
    <p:sldId id="292" r:id="rId14"/>
    <p:sldId id="297" r:id="rId15"/>
    <p:sldId id="279" r:id="rId16"/>
  </p:sldIdLst>
  <p:sldSz cx="12192000" cy="6858000"/>
  <p:notesSz cx="6858000" cy="9144000"/>
  <p:embeddedFontLst>
    <p:embeddedFont>
      <p:font typeface="Consolas" panose="020B0609020204030204" pitchFamily="49" charset="0"/>
      <p:regular r:id="rId18"/>
      <p:bold r:id="rId19"/>
      <p:italic r:id="rId20"/>
      <p:boldItalic r:id="rId21"/>
    </p:embeddedFont>
    <p:embeddedFont>
      <p:font typeface="等线" panose="02010600030101010101" pitchFamily="2" charset="-122"/>
      <p:regular r:id="rId22"/>
      <p:bold r:id="rId23"/>
    </p:embeddedFont>
    <p:embeddedFont>
      <p:font typeface="微软雅黑" panose="020B0503020204020204" pitchFamily="34" charset="-122"/>
      <p:regular r:id="rId24"/>
      <p:bold r:id="rId25"/>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4C1A8A3-306A-4EB7-A6B1-4F7E0EB9C5D6}" styleName="中度样式 3 - 强调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66" autoAdjust="0"/>
    <p:restoredTop sz="94660"/>
  </p:normalViewPr>
  <p:slideViewPr>
    <p:cSldViewPr snapToGrid="0">
      <p:cViewPr varScale="1">
        <p:scale>
          <a:sx n="55" d="100"/>
          <a:sy n="55" d="100"/>
        </p:scale>
        <p:origin x="84" y="12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viewProps" Target="viewProps.xml"/></Relationships>
</file>

<file path=ppt/media/image1.pn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8C8C0B-E7A1-4E81-AB6F-6479A52F298B}" type="datetimeFigureOut">
              <a:rPr lang="zh-CN" altLang="en-US" smtClean="0"/>
              <a:t>2024/12/27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0A7FEF-E4FC-4DC9-B4DC-A4589F3A6D20}" type="slidenum">
              <a:rPr lang="zh-CN" altLang="en-US" smtClean="0"/>
              <a:t>‹#›</a:t>
            </a:fld>
            <a:endParaRPr lang="zh-CN" altLang="en-US"/>
          </a:p>
        </p:txBody>
      </p:sp>
    </p:spTree>
    <p:extLst>
      <p:ext uri="{BB962C8B-B14F-4D97-AF65-F5344CB8AC3E}">
        <p14:creationId xmlns:p14="http://schemas.microsoft.com/office/powerpoint/2010/main" val="7697242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80A7FEF-E4FC-4DC9-B4DC-A4589F3A6D20}" type="slidenum">
              <a:rPr lang="zh-CN" altLang="en-US" smtClean="0"/>
              <a:t>4</a:t>
            </a:fld>
            <a:endParaRPr lang="zh-CN" altLang="en-US"/>
          </a:p>
        </p:txBody>
      </p:sp>
    </p:spTree>
    <p:extLst>
      <p:ext uri="{BB962C8B-B14F-4D97-AF65-F5344CB8AC3E}">
        <p14:creationId xmlns:p14="http://schemas.microsoft.com/office/powerpoint/2010/main" val="8845955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7C52DB-12E0-E809-5DE1-8BC8D93A8BD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75C8929-286B-00C9-3753-99FE618E027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581AAA9-5B0B-D2AD-5425-2B20A5330DD8}"/>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E7AA3B1-56CC-FFDB-0FDC-C364B3601827}"/>
              </a:ext>
            </a:extLst>
          </p:cNvPr>
          <p:cNvSpPr>
            <a:spLocks noGrp="1"/>
          </p:cNvSpPr>
          <p:nvPr>
            <p:ph type="sldNum" sz="quarter" idx="5"/>
          </p:nvPr>
        </p:nvSpPr>
        <p:spPr/>
        <p:txBody>
          <a:bodyPr/>
          <a:lstStyle/>
          <a:p>
            <a:fld id="{280A7FEF-E4FC-4DC9-B4DC-A4589F3A6D20}" type="slidenum">
              <a:rPr lang="zh-CN" altLang="en-US" smtClean="0"/>
              <a:t>6</a:t>
            </a:fld>
            <a:endParaRPr lang="zh-CN" altLang="en-US"/>
          </a:p>
        </p:txBody>
      </p:sp>
    </p:spTree>
    <p:extLst>
      <p:ext uri="{BB962C8B-B14F-4D97-AF65-F5344CB8AC3E}">
        <p14:creationId xmlns:p14="http://schemas.microsoft.com/office/powerpoint/2010/main" val="32198168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69E335-E94A-28A8-698E-7C333450E1B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2E95ECA-97D7-9D94-A982-76CF85585CA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F7D0F2-33E8-51E2-21E8-E3BD5FDDDE82}"/>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5725E8C5-6556-9F05-9EE2-03E200CFC264}"/>
              </a:ext>
            </a:extLst>
          </p:cNvPr>
          <p:cNvSpPr>
            <a:spLocks noGrp="1"/>
          </p:cNvSpPr>
          <p:nvPr>
            <p:ph type="sldNum" sz="quarter" idx="5"/>
          </p:nvPr>
        </p:nvSpPr>
        <p:spPr/>
        <p:txBody>
          <a:bodyPr/>
          <a:lstStyle/>
          <a:p>
            <a:fld id="{280A7FEF-E4FC-4DC9-B4DC-A4589F3A6D20}" type="slidenum">
              <a:rPr lang="zh-CN" altLang="en-US" smtClean="0"/>
              <a:t>8</a:t>
            </a:fld>
            <a:endParaRPr lang="zh-CN" altLang="en-US"/>
          </a:p>
        </p:txBody>
      </p:sp>
    </p:spTree>
    <p:extLst>
      <p:ext uri="{BB962C8B-B14F-4D97-AF65-F5344CB8AC3E}">
        <p14:creationId xmlns:p14="http://schemas.microsoft.com/office/powerpoint/2010/main" val="27290986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69E335-E94A-28A8-698E-7C333450E1B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2E95ECA-97D7-9D94-A982-76CF85585CA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F7D0F2-33E8-51E2-21E8-E3BD5FDDDE82}"/>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5725E8C5-6556-9F05-9EE2-03E200CFC264}"/>
              </a:ext>
            </a:extLst>
          </p:cNvPr>
          <p:cNvSpPr>
            <a:spLocks noGrp="1"/>
          </p:cNvSpPr>
          <p:nvPr>
            <p:ph type="sldNum" sz="quarter" idx="5"/>
          </p:nvPr>
        </p:nvSpPr>
        <p:spPr/>
        <p:txBody>
          <a:bodyPr/>
          <a:lstStyle/>
          <a:p>
            <a:fld id="{280A7FEF-E4FC-4DC9-B4DC-A4589F3A6D20}" type="slidenum">
              <a:rPr lang="zh-CN" altLang="en-US" smtClean="0"/>
              <a:t>9</a:t>
            </a:fld>
            <a:endParaRPr lang="zh-CN" altLang="en-US"/>
          </a:p>
        </p:txBody>
      </p:sp>
    </p:spTree>
    <p:extLst>
      <p:ext uri="{BB962C8B-B14F-4D97-AF65-F5344CB8AC3E}">
        <p14:creationId xmlns:p14="http://schemas.microsoft.com/office/powerpoint/2010/main" val="23244315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7EDAD1-AF76-063A-092D-F0F3E947473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61D9BFA-8BA0-5993-5185-A5835A2F157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615D92E-DEBF-E13B-F7ED-39DA84D67D78}"/>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1FFA645C-19F1-8B83-7A7B-2204BFE530E5}"/>
              </a:ext>
            </a:extLst>
          </p:cNvPr>
          <p:cNvSpPr>
            <a:spLocks noGrp="1"/>
          </p:cNvSpPr>
          <p:nvPr>
            <p:ph type="sldNum" sz="quarter" idx="5"/>
          </p:nvPr>
        </p:nvSpPr>
        <p:spPr/>
        <p:txBody>
          <a:bodyPr/>
          <a:lstStyle/>
          <a:p>
            <a:fld id="{280A7FEF-E4FC-4DC9-B4DC-A4589F3A6D20}" type="slidenum">
              <a:rPr lang="zh-CN" altLang="en-US" smtClean="0"/>
              <a:t>11</a:t>
            </a:fld>
            <a:endParaRPr lang="zh-CN" altLang="en-US"/>
          </a:p>
        </p:txBody>
      </p:sp>
    </p:spTree>
    <p:extLst>
      <p:ext uri="{BB962C8B-B14F-4D97-AF65-F5344CB8AC3E}">
        <p14:creationId xmlns:p14="http://schemas.microsoft.com/office/powerpoint/2010/main" val="21734213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9E1242-3084-BA40-B75F-5F9EC311FA8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6100B9D-F6C8-C9C2-D097-E229C29A24A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249280F-9138-ED69-7407-DCDE88E37B10}"/>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8AF19CDC-4D81-8F83-1764-D0CB2B4E4161}"/>
              </a:ext>
            </a:extLst>
          </p:cNvPr>
          <p:cNvSpPr>
            <a:spLocks noGrp="1"/>
          </p:cNvSpPr>
          <p:nvPr>
            <p:ph type="sldNum" sz="quarter" idx="5"/>
          </p:nvPr>
        </p:nvSpPr>
        <p:spPr/>
        <p:txBody>
          <a:bodyPr/>
          <a:lstStyle/>
          <a:p>
            <a:fld id="{280A7FEF-E4FC-4DC9-B4DC-A4589F3A6D20}" type="slidenum">
              <a:rPr lang="zh-CN" altLang="en-US" smtClean="0"/>
              <a:t>12</a:t>
            </a:fld>
            <a:endParaRPr lang="zh-CN" altLang="en-US"/>
          </a:p>
        </p:txBody>
      </p:sp>
    </p:spTree>
    <p:extLst>
      <p:ext uri="{BB962C8B-B14F-4D97-AF65-F5344CB8AC3E}">
        <p14:creationId xmlns:p14="http://schemas.microsoft.com/office/powerpoint/2010/main" val="210308514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pic>
        <p:nvPicPr>
          <p:cNvPr id="16" name="图片 15"/>
          <p:cNvPicPr>
            <a:picLocks noChangeAspect="1"/>
          </p:cNvPicPr>
          <p:nvPr userDrawn="1"/>
        </p:nvPicPr>
        <p:blipFill rotWithShape="1">
          <a:blip r:embed="rId2"/>
          <a:srcRect l="14939" t="-331" r="309" b="27609"/>
          <a:stretch>
            <a:fillRect/>
          </a:stretch>
        </p:blipFill>
        <p:spPr>
          <a:xfrm>
            <a:off x="0" y="4925961"/>
            <a:ext cx="2251587" cy="1932039"/>
          </a:xfrm>
          <a:prstGeom prst="rect">
            <a:avLst/>
          </a:prstGeom>
        </p:spPr>
      </p:pic>
      <p:sp>
        <p:nvSpPr>
          <p:cNvPr id="2" name="标题 1"/>
          <p:cNvSpPr>
            <a:spLocks noGrp="1"/>
          </p:cNvSpPr>
          <p:nvPr>
            <p:ph type="ctrTitle" hasCustomPrompt="1"/>
          </p:nvPr>
        </p:nvSpPr>
        <p:spPr>
          <a:xfrm>
            <a:off x="2387598" y="2130199"/>
            <a:ext cx="6105427" cy="1130146"/>
          </a:xfrm>
        </p:spPr>
        <p:txBody>
          <a:bodyPr anchor="b">
            <a:normAutofit/>
          </a:bodyPr>
          <a:lstStyle>
            <a:lvl1pPr algn="l">
              <a:defRPr sz="3600"/>
            </a:lvl1pPr>
          </a:lstStyle>
          <a:p>
            <a:r>
              <a:rPr lang="zh-CN" altLang="en-US" dirty="0"/>
              <a:t>单击此处</a:t>
            </a:r>
            <a:br>
              <a:rPr lang="en-US" altLang="zh-CN" dirty="0"/>
            </a:br>
            <a:r>
              <a:rPr lang="zh-CN" altLang="en-US" dirty="0"/>
              <a:t>编辑母版标题样式</a:t>
            </a:r>
          </a:p>
        </p:txBody>
      </p:sp>
      <p:sp>
        <p:nvSpPr>
          <p:cNvPr id="3" name="副标题 2"/>
          <p:cNvSpPr>
            <a:spLocks noGrp="1"/>
          </p:cNvSpPr>
          <p:nvPr>
            <p:ph type="subTitle" idx="1" hasCustomPrompt="1"/>
          </p:nvPr>
        </p:nvSpPr>
        <p:spPr>
          <a:xfrm>
            <a:off x="2387599" y="3978670"/>
            <a:ext cx="2768863" cy="281576"/>
          </a:xfrm>
        </p:spPr>
        <p:txBody>
          <a:bodyPr>
            <a:normAutofit/>
          </a:bodyPr>
          <a:lstStyle>
            <a:lvl1pPr marL="0" indent="0" algn="l">
              <a:buNone/>
              <a:defRPr sz="1500" b="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单击此处编辑姓名</a:t>
            </a:r>
            <a:endParaRPr lang="en-US" altLang="zh-CN" dirty="0"/>
          </a:p>
          <a:p>
            <a:endParaRPr lang="zh-CN" altLang="en-US" dirty="0"/>
          </a:p>
        </p:txBody>
      </p:sp>
      <p:sp>
        <p:nvSpPr>
          <p:cNvPr id="9" name="任意多边形 25"/>
          <p:cNvSpPr/>
          <p:nvPr userDrawn="1"/>
        </p:nvSpPr>
        <p:spPr>
          <a:xfrm rot="10800000">
            <a:off x="3270515" y="1130300"/>
            <a:ext cx="8249973" cy="4597081"/>
          </a:xfrm>
          <a:custGeom>
            <a:avLst/>
            <a:gdLst>
              <a:gd name="connsiteX0" fmla="*/ 6762786 w 6826313"/>
              <a:gd name="connsiteY0" fmla="*/ 1876457 h 4508626"/>
              <a:gd name="connsiteX1" fmla="*/ 6826313 w 6826313"/>
              <a:gd name="connsiteY1" fmla="*/ 1876457 h 4508626"/>
              <a:gd name="connsiteX2" fmla="*/ 6826313 w 6826313"/>
              <a:gd name="connsiteY2" fmla="*/ 2139756 h 4508626"/>
              <a:gd name="connsiteX3" fmla="*/ 6762786 w 6826313"/>
              <a:gd name="connsiteY3" fmla="*/ 2139756 h 4508626"/>
              <a:gd name="connsiteX4" fmla="*/ 0 w 6826313"/>
              <a:gd name="connsiteY4" fmla="*/ 0 h 4508626"/>
              <a:gd name="connsiteX5" fmla="*/ 6826313 w 6826313"/>
              <a:gd name="connsiteY5" fmla="*/ 0 h 4508626"/>
              <a:gd name="connsiteX6" fmla="*/ 6826313 w 6826313"/>
              <a:gd name="connsiteY6" fmla="*/ 959382 h 4508626"/>
              <a:gd name="connsiteX7" fmla="*/ 6762786 w 6826313"/>
              <a:gd name="connsiteY7" fmla="*/ 959382 h 4508626"/>
              <a:gd name="connsiteX8" fmla="*/ 6762786 w 6826313"/>
              <a:gd name="connsiteY8" fmla="*/ 63527 h 4508626"/>
              <a:gd name="connsiteX9" fmla="*/ 63527 w 6826313"/>
              <a:gd name="connsiteY9" fmla="*/ 63527 h 4508626"/>
              <a:gd name="connsiteX10" fmla="*/ 63527 w 6826313"/>
              <a:gd name="connsiteY10" fmla="*/ 4445099 h 4508626"/>
              <a:gd name="connsiteX11" fmla="*/ 6762786 w 6826313"/>
              <a:gd name="connsiteY11" fmla="*/ 4445099 h 4508626"/>
              <a:gd name="connsiteX12" fmla="*/ 6762786 w 6826313"/>
              <a:gd name="connsiteY12" fmla="*/ 3756057 h 4508626"/>
              <a:gd name="connsiteX13" fmla="*/ 6826313 w 6826313"/>
              <a:gd name="connsiteY13" fmla="*/ 3756057 h 4508626"/>
              <a:gd name="connsiteX14" fmla="*/ 6826313 w 6826313"/>
              <a:gd name="connsiteY14" fmla="*/ 4508626 h 4508626"/>
              <a:gd name="connsiteX15" fmla="*/ 0 w 6826313"/>
              <a:gd name="connsiteY15" fmla="*/ 4508626 h 4508626"/>
              <a:gd name="connsiteX0-1" fmla="*/ 6762786 w 6826313"/>
              <a:gd name="connsiteY0-2" fmla="*/ 1876457 h 4508626"/>
              <a:gd name="connsiteX1-3" fmla="*/ 6826313 w 6826313"/>
              <a:gd name="connsiteY1-4" fmla="*/ 1876457 h 4508626"/>
              <a:gd name="connsiteX2-5" fmla="*/ 6826313 w 6826313"/>
              <a:gd name="connsiteY2-6" fmla="*/ 2139756 h 4508626"/>
              <a:gd name="connsiteX3-7" fmla="*/ 6762786 w 6826313"/>
              <a:gd name="connsiteY3-8" fmla="*/ 2363957 h 4508626"/>
              <a:gd name="connsiteX4-9" fmla="*/ 6762786 w 6826313"/>
              <a:gd name="connsiteY4-10" fmla="*/ 1876457 h 4508626"/>
              <a:gd name="connsiteX5-11" fmla="*/ 0 w 6826313"/>
              <a:gd name="connsiteY5-12" fmla="*/ 0 h 4508626"/>
              <a:gd name="connsiteX6-13" fmla="*/ 6826313 w 6826313"/>
              <a:gd name="connsiteY6-14" fmla="*/ 0 h 4508626"/>
              <a:gd name="connsiteX7-15" fmla="*/ 6826313 w 6826313"/>
              <a:gd name="connsiteY7-16" fmla="*/ 959382 h 4508626"/>
              <a:gd name="connsiteX8-17" fmla="*/ 6762786 w 6826313"/>
              <a:gd name="connsiteY8-18" fmla="*/ 959382 h 4508626"/>
              <a:gd name="connsiteX9-19" fmla="*/ 6762786 w 6826313"/>
              <a:gd name="connsiteY9-20" fmla="*/ 63527 h 4508626"/>
              <a:gd name="connsiteX10-21" fmla="*/ 63527 w 6826313"/>
              <a:gd name="connsiteY10-22" fmla="*/ 63527 h 4508626"/>
              <a:gd name="connsiteX11-23" fmla="*/ 63527 w 6826313"/>
              <a:gd name="connsiteY11-24" fmla="*/ 4445099 h 4508626"/>
              <a:gd name="connsiteX12-25" fmla="*/ 6762786 w 6826313"/>
              <a:gd name="connsiteY12-26" fmla="*/ 4445099 h 4508626"/>
              <a:gd name="connsiteX13-27" fmla="*/ 6762786 w 6826313"/>
              <a:gd name="connsiteY13-28" fmla="*/ 3756057 h 4508626"/>
              <a:gd name="connsiteX14-29" fmla="*/ 6826313 w 6826313"/>
              <a:gd name="connsiteY14-30" fmla="*/ 3756057 h 4508626"/>
              <a:gd name="connsiteX15-31" fmla="*/ 6826313 w 6826313"/>
              <a:gd name="connsiteY15-32" fmla="*/ 4508626 h 4508626"/>
              <a:gd name="connsiteX16" fmla="*/ 0 w 6826313"/>
              <a:gd name="connsiteY16" fmla="*/ 4508626 h 4508626"/>
              <a:gd name="connsiteX17" fmla="*/ 0 w 6826313"/>
              <a:gd name="connsiteY17" fmla="*/ 0 h 4508626"/>
              <a:gd name="connsiteX0-33" fmla="*/ 6762786 w 6826313"/>
              <a:gd name="connsiteY0-34" fmla="*/ 1876457 h 4508626"/>
              <a:gd name="connsiteX1-35" fmla="*/ 6826313 w 6826313"/>
              <a:gd name="connsiteY1-36" fmla="*/ 1876457 h 4508626"/>
              <a:gd name="connsiteX2-37" fmla="*/ 6826313 w 6826313"/>
              <a:gd name="connsiteY2-38" fmla="*/ 2401324 h 4508626"/>
              <a:gd name="connsiteX3-39" fmla="*/ 6762786 w 6826313"/>
              <a:gd name="connsiteY3-40" fmla="*/ 2363957 h 4508626"/>
              <a:gd name="connsiteX4-41" fmla="*/ 6762786 w 6826313"/>
              <a:gd name="connsiteY4-42" fmla="*/ 1876457 h 4508626"/>
              <a:gd name="connsiteX5-43" fmla="*/ 0 w 6826313"/>
              <a:gd name="connsiteY5-44" fmla="*/ 0 h 4508626"/>
              <a:gd name="connsiteX6-45" fmla="*/ 6826313 w 6826313"/>
              <a:gd name="connsiteY6-46" fmla="*/ 0 h 4508626"/>
              <a:gd name="connsiteX7-47" fmla="*/ 6826313 w 6826313"/>
              <a:gd name="connsiteY7-48" fmla="*/ 959382 h 4508626"/>
              <a:gd name="connsiteX8-49" fmla="*/ 6762786 w 6826313"/>
              <a:gd name="connsiteY8-50" fmla="*/ 959382 h 4508626"/>
              <a:gd name="connsiteX9-51" fmla="*/ 6762786 w 6826313"/>
              <a:gd name="connsiteY9-52" fmla="*/ 63527 h 4508626"/>
              <a:gd name="connsiteX10-53" fmla="*/ 63527 w 6826313"/>
              <a:gd name="connsiteY10-54" fmla="*/ 63527 h 4508626"/>
              <a:gd name="connsiteX11-55" fmla="*/ 63527 w 6826313"/>
              <a:gd name="connsiteY11-56" fmla="*/ 4445099 h 4508626"/>
              <a:gd name="connsiteX12-57" fmla="*/ 6762786 w 6826313"/>
              <a:gd name="connsiteY12-58" fmla="*/ 4445099 h 4508626"/>
              <a:gd name="connsiteX13-59" fmla="*/ 6762786 w 6826313"/>
              <a:gd name="connsiteY13-60" fmla="*/ 3756057 h 4508626"/>
              <a:gd name="connsiteX14-61" fmla="*/ 6826313 w 6826313"/>
              <a:gd name="connsiteY14-62" fmla="*/ 3756057 h 4508626"/>
              <a:gd name="connsiteX15-63" fmla="*/ 6826313 w 6826313"/>
              <a:gd name="connsiteY15-64" fmla="*/ 4508626 h 4508626"/>
              <a:gd name="connsiteX16-65" fmla="*/ 0 w 6826313"/>
              <a:gd name="connsiteY16-66" fmla="*/ 4508626 h 4508626"/>
              <a:gd name="connsiteX17-67" fmla="*/ 0 w 6826313"/>
              <a:gd name="connsiteY17-68" fmla="*/ 0 h 4508626"/>
              <a:gd name="connsiteX0-69" fmla="*/ 6762786 w 6826313"/>
              <a:gd name="connsiteY0-70" fmla="*/ 1876457 h 4508626"/>
              <a:gd name="connsiteX1-71" fmla="*/ 6826313 w 6826313"/>
              <a:gd name="connsiteY1-72" fmla="*/ 1876457 h 4508626"/>
              <a:gd name="connsiteX2-73" fmla="*/ 6826313 w 6826313"/>
              <a:gd name="connsiteY2-74" fmla="*/ 2401324 h 4508626"/>
              <a:gd name="connsiteX3-75" fmla="*/ 6762786 w 6826313"/>
              <a:gd name="connsiteY3-76" fmla="*/ 2363957 h 4508626"/>
              <a:gd name="connsiteX4-77" fmla="*/ 6762786 w 6826313"/>
              <a:gd name="connsiteY4-78" fmla="*/ 1876457 h 4508626"/>
              <a:gd name="connsiteX5-79" fmla="*/ 0 w 6826313"/>
              <a:gd name="connsiteY5-80" fmla="*/ 0 h 4508626"/>
              <a:gd name="connsiteX6-81" fmla="*/ 6826313 w 6826313"/>
              <a:gd name="connsiteY6-82" fmla="*/ 0 h 4508626"/>
              <a:gd name="connsiteX7-83" fmla="*/ 6826313 w 6826313"/>
              <a:gd name="connsiteY7-84" fmla="*/ 959382 h 4508626"/>
              <a:gd name="connsiteX8-85" fmla="*/ 6762786 w 6826313"/>
              <a:gd name="connsiteY8-86" fmla="*/ 959382 h 4508626"/>
              <a:gd name="connsiteX9-87" fmla="*/ 6762786 w 6826313"/>
              <a:gd name="connsiteY9-88" fmla="*/ 63527 h 4508626"/>
              <a:gd name="connsiteX10-89" fmla="*/ 63527 w 6826313"/>
              <a:gd name="connsiteY10-90" fmla="*/ 63527 h 4508626"/>
              <a:gd name="connsiteX11-91" fmla="*/ 63527 w 6826313"/>
              <a:gd name="connsiteY11-92" fmla="*/ 4445099 h 4508626"/>
              <a:gd name="connsiteX12-93" fmla="*/ 6762786 w 6826313"/>
              <a:gd name="connsiteY12-94" fmla="*/ 4445099 h 4508626"/>
              <a:gd name="connsiteX13-95" fmla="*/ 6762786 w 6826313"/>
              <a:gd name="connsiteY13-96" fmla="*/ 3544311 h 4508626"/>
              <a:gd name="connsiteX14-97" fmla="*/ 6826313 w 6826313"/>
              <a:gd name="connsiteY14-98" fmla="*/ 3756057 h 4508626"/>
              <a:gd name="connsiteX15-99" fmla="*/ 6826313 w 6826313"/>
              <a:gd name="connsiteY15-100" fmla="*/ 4508626 h 4508626"/>
              <a:gd name="connsiteX16-101" fmla="*/ 0 w 6826313"/>
              <a:gd name="connsiteY16-102" fmla="*/ 4508626 h 4508626"/>
              <a:gd name="connsiteX17-103" fmla="*/ 0 w 6826313"/>
              <a:gd name="connsiteY17-104" fmla="*/ 0 h 4508626"/>
              <a:gd name="connsiteX0-105" fmla="*/ 6762786 w 6826313"/>
              <a:gd name="connsiteY0-106" fmla="*/ 1876457 h 4508626"/>
              <a:gd name="connsiteX1-107" fmla="*/ 6826313 w 6826313"/>
              <a:gd name="connsiteY1-108" fmla="*/ 1876457 h 4508626"/>
              <a:gd name="connsiteX2-109" fmla="*/ 6826313 w 6826313"/>
              <a:gd name="connsiteY2-110" fmla="*/ 2401324 h 4508626"/>
              <a:gd name="connsiteX3-111" fmla="*/ 6762786 w 6826313"/>
              <a:gd name="connsiteY3-112" fmla="*/ 2363957 h 4508626"/>
              <a:gd name="connsiteX4-113" fmla="*/ 6762786 w 6826313"/>
              <a:gd name="connsiteY4-114" fmla="*/ 1876457 h 4508626"/>
              <a:gd name="connsiteX5-115" fmla="*/ 0 w 6826313"/>
              <a:gd name="connsiteY5-116" fmla="*/ 0 h 4508626"/>
              <a:gd name="connsiteX6-117" fmla="*/ 6826313 w 6826313"/>
              <a:gd name="connsiteY6-118" fmla="*/ 0 h 4508626"/>
              <a:gd name="connsiteX7-119" fmla="*/ 6826313 w 6826313"/>
              <a:gd name="connsiteY7-120" fmla="*/ 959382 h 4508626"/>
              <a:gd name="connsiteX8-121" fmla="*/ 6762786 w 6826313"/>
              <a:gd name="connsiteY8-122" fmla="*/ 959382 h 4508626"/>
              <a:gd name="connsiteX9-123" fmla="*/ 6762786 w 6826313"/>
              <a:gd name="connsiteY9-124" fmla="*/ 63527 h 4508626"/>
              <a:gd name="connsiteX10-125" fmla="*/ 63527 w 6826313"/>
              <a:gd name="connsiteY10-126" fmla="*/ 63527 h 4508626"/>
              <a:gd name="connsiteX11-127" fmla="*/ 63527 w 6826313"/>
              <a:gd name="connsiteY11-128" fmla="*/ 4445099 h 4508626"/>
              <a:gd name="connsiteX12-129" fmla="*/ 6762786 w 6826313"/>
              <a:gd name="connsiteY12-130" fmla="*/ 4445099 h 4508626"/>
              <a:gd name="connsiteX13-131" fmla="*/ 6762786 w 6826313"/>
              <a:gd name="connsiteY13-132" fmla="*/ 3544311 h 4508626"/>
              <a:gd name="connsiteX14-133" fmla="*/ 6821059 w 6826313"/>
              <a:gd name="connsiteY14-134" fmla="*/ 3600361 h 4508626"/>
              <a:gd name="connsiteX15-135" fmla="*/ 6826313 w 6826313"/>
              <a:gd name="connsiteY15-136" fmla="*/ 4508626 h 4508626"/>
              <a:gd name="connsiteX16-137" fmla="*/ 0 w 6826313"/>
              <a:gd name="connsiteY16-138" fmla="*/ 4508626 h 4508626"/>
              <a:gd name="connsiteX17-139" fmla="*/ 0 w 6826313"/>
              <a:gd name="connsiteY17-140" fmla="*/ 0 h 45086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65" y="connsiteY16-66"/>
              </a:cxn>
              <a:cxn ang="0">
                <a:pos x="connsiteX17-67" y="connsiteY17-68"/>
              </a:cxn>
            </a:cxnLst>
            <a:rect l="l" t="t" r="r" b="b"/>
            <a:pathLst>
              <a:path w="6826313" h="4508626">
                <a:moveTo>
                  <a:pt x="6762786" y="1876457"/>
                </a:moveTo>
                <a:lnTo>
                  <a:pt x="6826313" y="1876457"/>
                </a:lnTo>
                <a:lnTo>
                  <a:pt x="6826313" y="2401324"/>
                </a:lnTo>
                <a:cubicBezTo>
                  <a:pt x="6805137" y="2401324"/>
                  <a:pt x="6783962" y="2363957"/>
                  <a:pt x="6762786" y="2363957"/>
                </a:cubicBezTo>
                <a:lnTo>
                  <a:pt x="6762786" y="1876457"/>
                </a:lnTo>
                <a:close/>
                <a:moveTo>
                  <a:pt x="0" y="0"/>
                </a:moveTo>
                <a:lnTo>
                  <a:pt x="6826313" y="0"/>
                </a:lnTo>
                <a:lnTo>
                  <a:pt x="6826313" y="959382"/>
                </a:lnTo>
                <a:lnTo>
                  <a:pt x="6762786" y="959382"/>
                </a:lnTo>
                <a:lnTo>
                  <a:pt x="6762786" y="63527"/>
                </a:lnTo>
                <a:lnTo>
                  <a:pt x="63527" y="63527"/>
                </a:lnTo>
                <a:lnTo>
                  <a:pt x="63527" y="4445099"/>
                </a:lnTo>
                <a:lnTo>
                  <a:pt x="6762786" y="4445099"/>
                </a:lnTo>
                <a:lnTo>
                  <a:pt x="6762786" y="3544311"/>
                </a:lnTo>
                <a:lnTo>
                  <a:pt x="6821059" y="3600361"/>
                </a:lnTo>
                <a:cubicBezTo>
                  <a:pt x="6822810" y="3903116"/>
                  <a:pt x="6824562" y="4205871"/>
                  <a:pt x="6826313" y="4508626"/>
                </a:cubicBezTo>
                <a:lnTo>
                  <a:pt x="0" y="4508626"/>
                </a:lnTo>
                <a:lnTo>
                  <a:pt x="0"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日期占位符 3"/>
          <p:cNvSpPr>
            <a:spLocks noGrp="1"/>
          </p:cNvSpPr>
          <p:nvPr>
            <p:ph type="dt" sz="half" idx="2"/>
          </p:nvPr>
        </p:nvSpPr>
        <p:spPr>
          <a:xfrm>
            <a:off x="658813" y="6263142"/>
            <a:ext cx="2743200" cy="365125"/>
          </a:xfrm>
          <a:prstGeom prst="rect">
            <a:avLst/>
          </a:prstGeom>
        </p:spPr>
        <p:txBody>
          <a:bodyPr vert="horz" lIns="91440" tIns="45720" rIns="91440" bIns="45720" rtlCol="0" anchor="ctr"/>
          <a:lstStyle>
            <a:lvl1pPr algn="l">
              <a:defRPr sz="1000" b="1">
                <a:solidFill>
                  <a:schemeClr val="tx1">
                    <a:tint val="75000"/>
                  </a:schemeClr>
                </a:solidFill>
              </a:defRPr>
            </a:lvl1pPr>
          </a:lstStyle>
          <a:p>
            <a:endParaRPr lang="zh-CN" altLang="en-US" dirty="0"/>
          </a:p>
        </p:txBody>
      </p:sp>
      <p:sp>
        <p:nvSpPr>
          <p:cNvPr id="15" name="文本占位符 14"/>
          <p:cNvSpPr>
            <a:spLocks noGrp="1"/>
          </p:cNvSpPr>
          <p:nvPr>
            <p:ph type="body" sz="quarter" idx="10" hasCustomPrompt="1"/>
          </p:nvPr>
        </p:nvSpPr>
        <p:spPr>
          <a:xfrm>
            <a:off x="2389559" y="4369292"/>
            <a:ext cx="2766903" cy="317669"/>
          </a:xfrm>
        </p:spPr>
        <p:txBody>
          <a:bodyPr/>
          <a:lstStyle>
            <a:lvl1pPr marL="0" indent="0">
              <a:buNone/>
              <a:defRPr sz="1500" b="0"/>
            </a:lvl1pPr>
          </a:lstStyle>
          <a:p>
            <a:pPr lvl="0"/>
            <a:r>
              <a:rPr lang="zh-CN" altLang="en-US" dirty="0"/>
              <a:t>单击此处编辑单位或日期</a:t>
            </a:r>
          </a:p>
        </p:txBody>
      </p:sp>
    </p:spTree>
    <p:extLst>
      <p:ext uri="{BB962C8B-B14F-4D97-AF65-F5344CB8AC3E}">
        <p14:creationId xmlns:p14="http://schemas.microsoft.com/office/powerpoint/2010/main" val="36379094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目录板式">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srcRect r="43193"/>
          <a:stretch>
            <a:fillRect/>
          </a:stretch>
        </p:blipFill>
        <p:spPr>
          <a:xfrm>
            <a:off x="9237869" y="1052513"/>
            <a:ext cx="2954132" cy="5200339"/>
          </a:xfrm>
          <a:prstGeom prst="rect">
            <a:avLst/>
          </a:prstGeom>
        </p:spPr>
      </p:pic>
    </p:spTree>
    <p:extLst>
      <p:ext uri="{BB962C8B-B14F-4D97-AF65-F5344CB8AC3E}">
        <p14:creationId xmlns:p14="http://schemas.microsoft.com/office/powerpoint/2010/main" val="31663744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srcRect r="43193"/>
          <a:stretch>
            <a:fillRect/>
          </a:stretch>
        </p:blipFill>
        <p:spPr>
          <a:xfrm>
            <a:off x="9237869" y="1052513"/>
            <a:ext cx="2954132" cy="5200339"/>
          </a:xfrm>
          <a:prstGeom prst="rect">
            <a:avLst/>
          </a:prstGeom>
        </p:spPr>
      </p:pic>
      <p:sp>
        <p:nvSpPr>
          <p:cNvPr id="2" name="标题 1"/>
          <p:cNvSpPr>
            <a:spLocks noGrp="1"/>
          </p:cNvSpPr>
          <p:nvPr>
            <p:ph type="title"/>
          </p:nvPr>
        </p:nvSpPr>
        <p:spPr>
          <a:xfrm>
            <a:off x="6096000" y="2891770"/>
            <a:ext cx="4588562" cy="537230"/>
          </a:xfrm>
        </p:spPr>
        <p:txBody>
          <a:bodyPr anchor="b">
            <a:normAutofit/>
          </a:bodyPr>
          <a:lstStyle>
            <a:lvl1pPr>
              <a:defRPr sz="2800"/>
            </a:lvl1pPr>
          </a:lstStyle>
          <a:p>
            <a:r>
              <a:rPr lang="zh-CN" altLang="en-US" dirty="0"/>
              <a:t>单击此处编辑母版标题样式</a:t>
            </a:r>
          </a:p>
        </p:txBody>
      </p:sp>
      <p:sp>
        <p:nvSpPr>
          <p:cNvPr id="3" name="文本占位符 2"/>
          <p:cNvSpPr>
            <a:spLocks noGrp="1"/>
          </p:cNvSpPr>
          <p:nvPr>
            <p:ph type="body" idx="1"/>
          </p:nvPr>
        </p:nvSpPr>
        <p:spPr>
          <a:xfrm>
            <a:off x="6096000" y="3618502"/>
            <a:ext cx="4588562" cy="1019485"/>
          </a:xfrm>
        </p:spPr>
        <p:txBody>
          <a:bodyPr>
            <a:normAutofit/>
          </a:bodyPr>
          <a:lstStyle>
            <a:lvl1pPr marL="0" indent="0">
              <a:buNone/>
              <a:defRPr sz="1400" b="0">
                <a:solidFill>
                  <a:schemeClr val="tx1">
                    <a:tint val="75000"/>
                  </a:schemeClr>
                </a:solidFill>
                <a:latin typeface="+mj-ea"/>
                <a:ea typeface="+mj-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Tree>
    <p:extLst>
      <p:ext uri="{BB962C8B-B14F-4D97-AF65-F5344CB8AC3E}">
        <p14:creationId xmlns:p14="http://schemas.microsoft.com/office/powerpoint/2010/main" val="15181096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srcRect r="43193"/>
          <a:stretch>
            <a:fillRect/>
          </a:stretch>
        </p:blipFill>
        <p:spPr>
          <a:xfrm>
            <a:off x="11028320" y="4809503"/>
            <a:ext cx="1163680" cy="2048497"/>
          </a:xfrm>
          <a:prstGeom prst="rect">
            <a:avLst/>
          </a:prstGeom>
        </p:spPr>
      </p:pic>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 name="标题 9"/>
          <p:cNvSpPr>
            <a:spLocks noGrp="1"/>
          </p:cNvSpPr>
          <p:nvPr>
            <p:ph type="title"/>
          </p:nvPr>
        </p:nvSpPr>
        <p:spPr/>
        <p:txBody>
          <a:bodyPr/>
          <a:lstStyle/>
          <a:p>
            <a:r>
              <a:rPr lang="zh-CN" altLang="en-US"/>
              <a:t>单击此处编辑母版标题样式</a:t>
            </a:r>
          </a:p>
        </p:txBody>
      </p:sp>
      <p:sp>
        <p:nvSpPr>
          <p:cNvPr id="14" name="日期占位符 13"/>
          <p:cNvSpPr>
            <a:spLocks noGrp="1"/>
          </p:cNvSpPr>
          <p:nvPr>
            <p:ph type="dt" sz="half" idx="10"/>
          </p:nvPr>
        </p:nvSpPr>
        <p:spPr/>
        <p:txBody>
          <a:bodyPr/>
          <a:lstStyle/>
          <a:p>
            <a:endParaRPr lang="zh-CN" altLang="en-US" dirty="0"/>
          </a:p>
        </p:txBody>
      </p:sp>
      <p:sp>
        <p:nvSpPr>
          <p:cNvPr id="15" name="页脚占位符 14"/>
          <p:cNvSpPr>
            <a:spLocks noGrp="1"/>
          </p:cNvSpPr>
          <p:nvPr>
            <p:ph type="ftr" sz="quarter" idx="11"/>
          </p:nvPr>
        </p:nvSpPr>
        <p:spPr/>
        <p:txBody>
          <a:bodyPr/>
          <a:lstStyle/>
          <a:p>
            <a:endParaRPr lang="zh-CN" altLang="en-US"/>
          </a:p>
        </p:txBody>
      </p:sp>
      <p:sp>
        <p:nvSpPr>
          <p:cNvPr id="16" name="灯片编号占位符 15"/>
          <p:cNvSpPr>
            <a:spLocks noGrp="1"/>
          </p:cNvSpPr>
          <p:nvPr>
            <p:ph type="sldNum" sz="quarter" idx="12"/>
          </p:nvPr>
        </p:nvSpPr>
        <p:spPr/>
        <p:txBody>
          <a:bodyPr/>
          <a:lstStyle/>
          <a:p>
            <a:fld id="{17B61D2E-5690-4C9D-A84F-76BBD1AD9F3C}" type="slidenum">
              <a:rPr lang="zh-CN" altLang="en-US" smtClean="0"/>
              <a:t>‹#›</a:t>
            </a:fld>
            <a:endParaRPr lang="zh-CN" altLang="en-US"/>
          </a:p>
        </p:txBody>
      </p:sp>
    </p:spTree>
    <p:extLst>
      <p:ext uri="{BB962C8B-B14F-4D97-AF65-F5344CB8AC3E}">
        <p14:creationId xmlns:p14="http://schemas.microsoft.com/office/powerpoint/2010/main" val="417228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pic>
        <p:nvPicPr>
          <p:cNvPr id="6" name="图片 5"/>
          <p:cNvPicPr>
            <a:picLocks noChangeAspect="1"/>
          </p:cNvPicPr>
          <p:nvPr userDrawn="1"/>
        </p:nvPicPr>
        <p:blipFill rotWithShape="1">
          <a:blip r:embed="rId2"/>
          <a:srcRect r="43193"/>
          <a:stretch>
            <a:fillRect/>
          </a:stretch>
        </p:blipFill>
        <p:spPr>
          <a:xfrm>
            <a:off x="11028320" y="4809503"/>
            <a:ext cx="1163680" cy="2048497"/>
          </a:xfrm>
          <a:prstGeom prst="rect">
            <a:avLst/>
          </a:prstGeom>
        </p:spPr>
      </p:pic>
      <p:sp>
        <p:nvSpPr>
          <p:cNvPr id="2" name="标题 1"/>
          <p:cNvSpPr>
            <a:spLocks noGrp="1"/>
          </p:cNvSpPr>
          <p:nvPr>
            <p:ph type="title"/>
          </p:nvPr>
        </p:nvSpPr>
        <p:spPr/>
        <p:txBody>
          <a:bodyPr/>
          <a:lstStyle/>
          <a:p>
            <a:r>
              <a:rPr lang="zh-CN" altLang="en-US"/>
              <a:t>单击此处编辑母版标题样式</a:t>
            </a:r>
          </a:p>
        </p:txBody>
      </p:sp>
      <p:sp>
        <p:nvSpPr>
          <p:cNvPr id="5" name="灯片编号占位符 4"/>
          <p:cNvSpPr>
            <a:spLocks noGrp="1"/>
          </p:cNvSpPr>
          <p:nvPr>
            <p:ph type="sldNum" sz="quarter" idx="12"/>
          </p:nvPr>
        </p:nvSpPr>
        <p:spPr/>
        <p:txBody>
          <a:bodyPr/>
          <a:lstStyle/>
          <a:p>
            <a:fld id="{17B61D2E-5690-4C9D-A84F-76BBD1AD9F3C}" type="slidenum">
              <a:rPr lang="zh-CN" altLang="en-US" smtClean="0"/>
              <a:t>‹#›</a:t>
            </a:fld>
            <a:endParaRPr lang="zh-CN" altLang="en-US"/>
          </a:p>
        </p:txBody>
      </p:sp>
    </p:spTree>
    <p:extLst>
      <p:ext uri="{BB962C8B-B14F-4D97-AF65-F5344CB8AC3E}">
        <p14:creationId xmlns:p14="http://schemas.microsoft.com/office/powerpoint/2010/main" val="20397995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5" name="图片 4"/>
          <p:cNvPicPr>
            <a:picLocks noChangeAspect="1"/>
          </p:cNvPicPr>
          <p:nvPr userDrawn="1"/>
        </p:nvPicPr>
        <p:blipFill rotWithShape="1">
          <a:blip r:embed="rId2"/>
          <a:srcRect r="43193"/>
          <a:stretch>
            <a:fillRect/>
          </a:stretch>
        </p:blipFill>
        <p:spPr>
          <a:xfrm>
            <a:off x="9237869" y="1052513"/>
            <a:ext cx="2954132" cy="5200339"/>
          </a:xfrm>
          <a:prstGeom prst="rect">
            <a:avLst/>
          </a:prstGeom>
        </p:spPr>
      </p:pic>
    </p:spTree>
    <p:extLst>
      <p:ext uri="{BB962C8B-B14F-4D97-AF65-F5344CB8AC3E}">
        <p14:creationId xmlns:p14="http://schemas.microsoft.com/office/powerpoint/2010/main" val="15539597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结尾幻灯片">
    <p:spTree>
      <p:nvGrpSpPr>
        <p:cNvPr id="1" name=""/>
        <p:cNvGrpSpPr/>
        <p:nvPr/>
      </p:nvGrpSpPr>
      <p:grpSpPr>
        <a:xfrm>
          <a:off x="0" y="0"/>
          <a:ext cx="0" cy="0"/>
          <a:chOff x="0" y="0"/>
          <a:chExt cx="0" cy="0"/>
        </a:xfrm>
      </p:grpSpPr>
      <p:grpSp>
        <p:nvGrpSpPr>
          <p:cNvPr id="11" name="组合 10"/>
          <p:cNvGrpSpPr/>
          <p:nvPr userDrawn="1"/>
        </p:nvGrpSpPr>
        <p:grpSpPr>
          <a:xfrm rot="19976833">
            <a:off x="677043" y="138257"/>
            <a:ext cx="6581166" cy="6581166"/>
            <a:chOff x="1337912" y="7055318"/>
            <a:chExt cx="4273616" cy="4273616"/>
          </a:xfrm>
        </p:grpSpPr>
        <p:pic>
          <p:nvPicPr>
            <p:cNvPr id="12" name="图片 11"/>
            <p:cNvPicPr>
              <a:picLocks noChangeAspect="1"/>
            </p:cNvPicPr>
            <p:nvPr userDrawn="1"/>
          </p:nvPicPr>
          <p:blipFill rotWithShape="1">
            <a:blip r:embed="rId2">
              <a:extLst>
                <a:ext uri="{28A0092B-C50C-407E-A947-70E740481C1C}">
                  <a14:useLocalDpi xmlns:a14="http://schemas.microsoft.com/office/drawing/2010/main" val="0"/>
                </a:ext>
              </a:extLst>
            </a:blip>
            <a:srcRect l="3021" t="2701" r="2778" b="2973"/>
            <a:stretch>
              <a:fillRect/>
            </a:stretch>
          </p:blipFill>
          <p:spPr>
            <a:xfrm>
              <a:off x="1337912" y="7064942"/>
              <a:ext cx="4273616" cy="4254367"/>
            </a:xfrm>
            <a:prstGeom prst="ellipse">
              <a:avLst/>
            </a:prstGeom>
          </p:spPr>
        </p:pic>
        <p:sp>
          <p:nvSpPr>
            <p:cNvPr id="13" name="椭圆 12"/>
            <p:cNvSpPr/>
            <p:nvPr userDrawn="1"/>
          </p:nvSpPr>
          <p:spPr>
            <a:xfrm>
              <a:off x="1337912" y="7055317"/>
              <a:ext cx="4273616" cy="4273616"/>
            </a:xfrm>
            <a:prstGeom prst="ellipse">
              <a:avLst/>
            </a:prstGeom>
            <a:solidFill>
              <a:schemeClr val="bg1">
                <a:alpha val="94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ctrTitle" hasCustomPrompt="1"/>
          </p:nvPr>
        </p:nvSpPr>
        <p:spPr>
          <a:xfrm>
            <a:off x="2387598" y="2391494"/>
            <a:ext cx="5134992" cy="719861"/>
          </a:xfrm>
        </p:spPr>
        <p:txBody>
          <a:bodyPr anchor="b">
            <a:normAutofit/>
          </a:bodyPr>
          <a:lstStyle>
            <a:lvl1pPr algn="l">
              <a:defRPr sz="3600"/>
            </a:lvl1pPr>
          </a:lstStyle>
          <a:p>
            <a:r>
              <a:rPr lang="zh-CN" altLang="en-US" dirty="0"/>
              <a:t>恳请指正</a:t>
            </a:r>
          </a:p>
        </p:txBody>
      </p:sp>
      <p:sp>
        <p:nvSpPr>
          <p:cNvPr id="9" name="任意多边形 25"/>
          <p:cNvSpPr/>
          <p:nvPr userDrawn="1"/>
        </p:nvSpPr>
        <p:spPr>
          <a:xfrm rot="10800000">
            <a:off x="3262047" y="1130300"/>
            <a:ext cx="8258441" cy="4597081"/>
          </a:xfrm>
          <a:custGeom>
            <a:avLst/>
            <a:gdLst>
              <a:gd name="connsiteX0" fmla="*/ 6762786 w 6826313"/>
              <a:gd name="connsiteY0" fmla="*/ 1876457 h 4508626"/>
              <a:gd name="connsiteX1" fmla="*/ 6826313 w 6826313"/>
              <a:gd name="connsiteY1" fmla="*/ 1876457 h 4508626"/>
              <a:gd name="connsiteX2" fmla="*/ 6826313 w 6826313"/>
              <a:gd name="connsiteY2" fmla="*/ 2139756 h 4508626"/>
              <a:gd name="connsiteX3" fmla="*/ 6762786 w 6826313"/>
              <a:gd name="connsiteY3" fmla="*/ 2139756 h 4508626"/>
              <a:gd name="connsiteX4" fmla="*/ 0 w 6826313"/>
              <a:gd name="connsiteY4" fmla="*/ 0 h 4508626"/>
              <a:gd name="connsiteX5" fmla="*/ 6826313 w 6826313"/>
              <a:gd name="connsiteY5" fmla="*/ 0 h 4508626"/>
              <a:gd name="connsiteX6" fmla="*/ 6826313 w 6826313"/>
              <a:gd name="connsiteY6" fmla="*/ 959382 h 4508626"/>
              <a:gd name="connsiteX7" fmla="*/ 6762786 w 6826313"/>
              <a:gd name="connsiteY7" fmla="*/ 959382 h 4508626"/>
              <a:gd name="connsiteX8" fmla="*/ 6762786 w 6826313"/>
              <a:gd name="connsiteY8" fmla="*/ 63527 h 4508626"/>
              <a:gd name="connsiteX9" fmla="*/ 63527 w 6826313"/>
              <a:gd name="connsiteY9" fmla="*/ 63527 h 4508626"/>
              <a:gd name="connsiteX10" fmla="*/ 63527 w 6826313"/>
              <a:gd name="connsiteY10" fmla="*/ 4445099 h 4508626"/>
              <a:gd name="connsiteX11" fmla="*/ 6762786 w 6826313"/>
              <a:gd name="connsiteY11" fmla="*/ 4445099 h 4508626"/>
              <a:gd name="connsiteX12" fmla="*/ 6762786 w 6826313"/>
              <a:gd name="connsiteY12" fmla="*/ 3756057 h 4508626"/>
              <a:gd name="connsiteX13" fmla="*/ 6826313 w 6826313"/>
              <a:gd name="connsiteY13" fmla="*/ 3756057 h 4508626"/>
              <a:gd name="connsiteX14" fmla="*/ 6826313 w 6826313"/>
              <a:gd name="connsiteY14" fmla="*/ 4508626 h 4508626"/>
              <a:gd name="connsiteX15" fmla="*/ 0 w 6826313"/>
              <a:gd name="connsiteY15" fmla="*/ 4508626 h 4508626"/>
              <a:gd name="connsiteX0-1" fmla="*/ 6762786 w 6826313"/>
              <a:gd name="connsiteY0-2" fmla="*/ 1876457 h 4508626"/>
              <a:gd name="connsiteX1-3" fmla="*/ 6826313 w 6826313"/>
              <a:gd name="connsiteY1-4" fmla="*/ 1876457 h 4508626"/>
              <a:gd name="connsiteX2-5" fmla="*/ 6826313 w 6826313"/>
              <a:gd name="connsiteY2-6" fmla="*/ 2476058 h 4508626"/>
              <a:gd name="connsiteX3-7" fmla="*/ 6762786 w 6826313"/>
              <a:gd name="connsiteY3-8" fmla="*/ 2139756 h 4508626"/>
              <a:gd name="connsiteX4-9" fmla="*/ 6762786 w 6826313"/>
              <a:gd name="connsiteY4-10" fmla="*/ 1876457 h 4508626"/>
              <a:gd name="connsiteX5-11" fmla="*/ 0 w 6826313"/>
              <a:gd name="connsiteY5-12" fmla="*/ 0 h 4508626"/>
              <a:gd name="connsiteX6-13" fmla="*/ 6826313 w 6826313"/>
              <a:gd name="connsiteY6-14" fmla="*/ 0 h 4508626"/>
              <a:gd name="connsiteX7-15" fmla="*/ 6826313 w 6826313"/>
              <a:gd name="connsiteY7-16" fmla="*/ 959382 h 4508626"/>
              <a:gd name="connsiteX8-17" fmla="*/ 6762786 w 6826313"/>
              <a:gd name="connsiteY8-18" fmla="*/ 959382 h 4508626"/>
              <a:gd name="connsiteX9-19" fmla="*/ 6762786 w 6826313"/>
              <a:gd name="connsiteY9-20" fmla="*/ 63527 h 4508626"/>
              <a:gd name="connsiteX10-21" fmla="*/ 63527 w 6826313"/>
              <a:gd name="connsiteY10-22" fmla="*/ 63527 h 4508626"/>
              <a:gd name="connsiteX11-23" fmla="*/ 63527 w 6826313"/>
              <a:gd name="connsiteY11-24" fmla="*/ 4445099 h 4508626"/>
              <a:gd name="connsiteX12-25" fmla="*/ 6762786 w 6826313"/>
              <a:gd name="connsiteY12-26" fmla="*/ 4445099 h 4508626"/>
              <a:gd name="connsiteX13-27" fmla="*/ 6762786 w 6826313"/>
              <a:gd name="connsiteY13-28" fmla="*/ 3756057 h 4508626"/>
              <a:gd name="connsiteX14-29" fmla="*/ 6826313 w 6826313"/>
              <a:gd name="connsiteY14-30" fmla="*/ 3756057 h 4508626"/>
              <a:gd name="connsiteX15-31" fmla="*/ 6826313 w 6826313"/>
              <a:gd name="connsiteY15-32" fmla="*/ 4508626 h 4508626"/>
              <a:gd name="connsiteX16" fmla="*/ 0 w 6826313"/>
              <a:gd name="connsiteY16" fmla="*/ 4508626 h 4508626"/>
              <a:gd name="connsiteX17" fmla="*/ 0 w 6826313"/>
              <a:gd name="connsiteY17" fmla="*/ 0 h 4508626"/>
              <a:gd name="connsiteX0-33" fmla="*/ 6762786 w 6826313"/>
              <a:gd name="connsiteY0-34" fmla="*/ 1876457 h 4508626"/>
              <a:gd name="connsiteX1-35" fmla="*/ 6826313 w 6826313"/>
              <a:gd name="connsiteY1-36" fmla="*/ 1876457 h 4508626"/>
              <a:gd name="connsiteX2-37" fmla="*/ 6826313 w 6826313"/>
              <a:gd name="connsiteY2-38" fmla="*/ 2476058 h 4508626"/>
              <a:gd name="connsiteX3-39" fmla="*/ 6762786 w 6826313"/>
              <a:gd name="connsiteY3-40" fmla="*/ 2455298 h 4508626"/>
              <a:gd name="connsiteX4-41" fmla="*/ 6762786 w 6826313"/>
              <a:gd name="connsiteY4-42" fmla="*/ 1876457 h 4508626"/>
              <a:gd name="connsiteX5-43" fmla="*/ 0 w 6826313"/>
              <a:gd name="connsiteY5-44" fmla="*/ 0 h 4508626"/>
              <a:gd name="connsiteX6-45" fmla="*/ 6826313 w 6826313"/>
              <a:gd name="connsiteY6-46" fmla="*/ 0 h 4508626"/>
              <a:gd name="connsiteX7-47" fmla="*/ 6826313 w 6826313"/>
              <a:gd name="connsiteY7-48" fmla="*/ 959382 h 4508626"/>
              <a:gd name="connsiteX8-49" fmla="*/ 6762786 w 6826313"/>
              <a:gd name="connsiteY8-50" fmla="*/ 959382 h 4508626"/>
              <a:gd name="connsiteX9-51" fmla="*/ 6762786 w 6826313"/>
              <a:gd name="connsiteY9-52" fmla="*/ 63527 h 4508626"/>
              <a:gd name="connsiteX10-53" fmla="*/ 63527 w 6826313"/>
              <a:gd name="connsiteY10-54" fmla="*/ 63527 h 4508626"/>
              <a:gd name="connsiteX11-55" fmla="*/ 63527 w 6826313"/>
              <a:gd name="connsiteY11-56" fmla="*/ 4445099 h 4508626"/>
              <a:gd name="connsiteX12-57" fmla="*/ 6762786 w 6826313"/>
              <a:gd name="connsiteY12-58" fmla="*/ 4445099 h 4508626"/>
              <a:gd name="connsiteX13-59" fmla="*/ 6762786 w 6826313"/>
              <a:gd name="connsiteY13-60" fmla="*/ 3756057 h 4508626"/>
              <a:gd name="connsiteX14-61" fmla="*/ 6826313 w 6826313"/>
              <a:gd name="connsiteY14-62" fmla="*/ 3756057 h 4508626"/>
              <a:gd name="connsiteX15-63" fmla="*/ 6826313 w 6826313"/>
              <a:gd name="connsiteY15-64" fmla="*/ 4508626 h 4508626"/>
              <a:gd name="connsiteX16-65" fmla="*/ 0 w 6826313"/>
              <a:gd name="connsiteY16-66" fmla="*/ 4508626 h 4508626"/>
              <a:gd name="connsiteX17-67" fmla="*/ 0 w 6826313"/>
              <a:gd name="connsiteY17-68" fmla="*/ 0 h 4508626"/>
              <a:gd name="connsiteX0-69" fmla="*/ 6762786 w 6826313"/>
              <a:gd name="connsiteY0-70" fmla="*/ 1876457 h 4508626"/>
              <a:gd name="connsiteX1-71" fmla="*/ 6826313 w 6826313"/>
              <a:gd name="connsiteY1-72" fmla="*/ 1876457 h 4508626"/>
              <a:gd name="connsiteX2-73" fmla="*/ 6826313 w 6826313"/>
              <a:gd name="connsiteY2-74" fmla="*/ 2476058 h 4508626"/>
              <a:gd name="connsiteX3-75" fmla="*/ 6762786 w 6826313"/>
              <a:gd name="connsiteY3-76" fmla="*/ 2476058 h 4508626"/>
              <a:gd name="connsiteX4-77" fmla="*/ 6762786 w 6826313"/>
              <a:gd name="connsiteY4-78" fmla="*/ 1876457 h 4508626"/>
              <a:gd name="connsiteX5-79" fmla="*/ 0 w 6826313"/>
              <a:gd name="connsiteY5-80" fmla="*/ 0 h 4508626"/>
              <a:gd name="connsiteX6-81" fmla="*/ 6826313 w 6826313"/>
              <a:gd name="connsiteY6-82" fmla="*/ 0 h 4508626"/>
              <a:gd name="connsiteX7-83" fmla="*/ 6826313 w 6826313"/>
              <a:gd name="connsiteY7-84" fmla="*/ 959382 h 4508626"/>
              <a:gd name="connsiteX8-85" fmla="*/ 6762786 w 6826313"/>
              <a:gd name="connsiteY8-86" fmla="*/ 959382 h 4508626"/>
              <a:gd name="connsiteX9-87" fmla="*/ 6762786 w 6826313"/>
              <a:gd name="connsiteY9-88" fmla="*/ 63527 h 4508626"/>
              <a:gd name="connsiteX10-89" fmla="*/ 63527 w 6826313"/>
              <a:gd name="connsiteY10-90" fmla="*/ 63527 h 4508626"/>
              <a:gd name="connsiteX11-91" fmla="*/ 63527 w 6826313"/>
              <a:gd name="connsiteY11-92" fmla="*/ 4445099 h 4508626"/>
              <a:gd name="connsiteX12-93" fmla="*/ 6762786 w 6826313"/>
              <a:gd name="connsiteY12-94" fmla="*/ 4445099 h 4508626"/>
              <a:gd name="connsiteX13-95" fmla="*/ 6762786 w 6826313"/>
              <a:gd name="connsiteY13-96" fmla="*/ 3756057 h 4508626"/>
              <a:gd name="connsiteX14-97" fmla="*/ 6826313 w 6826313"/>
              <a:gd name="connsiteY14-98" fmla="*/ 3756057 h 4508626"/>
              <a:gd name="connsiteX15-99" fmla="*/ 6826313 w 6826313"/>
              <a:gd name="connsiteY15-100" fmla="*/ 4508626 h 4508626"/>
              <a:gd name="connsiteX16-101" fmla="*/ 0 w 6826313"/>
              <a:gd name="connsiteY16-102" fmla="*/ 4508626 h 4508626"/>
              <a:gd name="connsiteX17-103" fmla="*/ 0 w 6826313"/>
              <a:gd name="connsiteY17-104" fmla="*/ 0 h 4508626"/>
              <a:gd name="connsiteX0-105" fmla="*/ 6762786 w 6826313"/>
              <a:gd name="connsiteY0-106" fmla="*/ 1876457 h 4508626"/>
              <a:gd name="connsiteX1-107" fmla="*/ 6826313 w 6826313"/>
              <a:gd name="connsiteY1-108" fmla="*/ 1876457 h 4508626"/>
              <a:gd name="connsiteX2-109" fmla="*/ 6826313 w 6826313"/>
              <a:gd name="connsiteY2-110" fmla="*/ 2476058 h 4508626"/>
              <a:gd name="connsiteX3-111" fmla="*/ 6762786 w 6826313"/>
              <a:gd name="connsiteY3-112" fmla="*/ 2476058 h 4508626"/>
              <a:gd name="connsiteX4-113" fmla="*/ 6762786 w 6826313"/>
              <a:gd name="connsiteY4-114" fmla="*/ 1876457 h 4508626"/>
              <a:gd name="connsiteX5-115" fmla="*/ 0 w 6826313"/>
              <a:gd name="connsiteY5-116" fmla="*/ 0 h 4508626"/>
              <a:gd name="connsiteX6-117" fmla="*/ 6826313 w 6826313"/>
              <a:gd name="connsiteY6-118" fmla="*/ 0 h 4508626"/>
              <a:gd name="connsiteX7-119" fmla="*/ 6826313 w 6826313"/>
              <a:gd name="connsiteY7-120" fmla="*/ 959382 h 4508626"/>
              <a:gd name="connsiteX8-121" fmla="*/ 6762786 w 6826313"/>
              <a:gd name="connsiteY8-122" fmla="*/ 959382 h 4508626"/>
              <a:gd name="connsiteX9-123" fmla="*/ 6762786 w 6826313"/>
              <a:gd name="connsiteY9-124" fmla="*/ 63527 h 4508626"/>
              <a:gd name="connsiteX10-125" fmla="*/ 63527 w 6826313"/>
              <a:gd name="connsiteY10-126" fmla="*/ 63527 h 4508626"/>
              <a:gd name="connsiteX11-127" fmla="*/ 63527 w 6826313"/>
              <a:gd name="connsiteY11-128" fmla="*/ 4445099 h 4508626"/>
              <a:gd name="connsiteX12-129" fmla="*/ 6762786 w 6826313"/>
              <a:gd name="connsiteY12-130" fmla="*/ 4445099 h 4508626"/>
              <a:gd name="connsiteX13-131" fmla="*/ 6762786 w 6826313"/>
              <a:gd name="connsiteY13-132" fmla="*/ 3403147 h 4508626"/>
              <a:gd name="connsiteX14-133" fmla="*/ 6826313 w 6826313"/>
              <a:gd name="connsiteY14-134" fmla="*/ 3756057 h 4508626"/>
              <a:gd name="connsiteX15-135" fmla="*/ 6826313 w 6826313"/>
              <a:gd name="connsiteY15-136" fmla="*/ 4508626 h 4508626"/>
              <a:gd name="connsiteX16-137" fmla="*/ 0 w 6826313"/>
              <a:gd name="connsiteY16-138" fmla="*/ 4508626 h 4508626"/>
              <a:gd name="connsiteX17-139" fmla="*/ 0 w 6826313"/>
              <a:gd name="connsiteY17-140" fmla="*/ 0 h 4508626"/>
              <a:gd name="connsiteX0-141" fmla="*/ 6762786 w 6829816"/>
              <a:gd name="connsiteY0-142" fmla="*/ 1876457 h 4508626"/>
              <a:gd name="connsiteX1-143" fmla="*/ 6826313 w 6829816"/>
              <a:gd name="connsiteY1-144" fmla="*/ 1876457 h 4508626"/>
              <a:gd name="connsiteX2-145" fmla="*/ 6826313 w 6829816"/>
              <a:gd name="connsiteY2-146" fmla="*/ 2476058 h 4508626"/>
              <a:gd name="connsiteX3-147" fmla="*/ 6762786 w 6829816"/>
              <a:gd name="connsiteY3-148" fmla="*/ 2476058 h 4508626"/>
              <a:gd name="connsiteX4-149" fmla="*/ 6762786 w 6829816"/>
              <a:gd name="connsiteY4-150" fmla="*/ 1876457 h 4508626"/>
              <a:gd name="connsiteX5-151" fmla="*/ 0 w 6829816"/>
              <a:gd name="connsiteY5-152" fmla="*/ 0 h 4508626"/>
              <a:gd name="connsiteX6-153" fmla="*/ 6826313 w 6829816"/>
              <a:gd name="connsiteY6-154" fmla="*/ 0 h 4508626"/>
              <a:gd name="connsiteX7-155" fmla="*/ 6826313 w 6829816"/>
              <a:gd name="connsiteY7-156" fmla="*/ 959382 h 4508626"/>
              <a:gd name="connsiteX8-157" fmla="*/ 6762786 w 6829816"/>
              <a:gd name="connsiteY8-158" fmla="*/ 959382 h 4508626"/>
              <a:gd name="connsiteX9-159" fmla="*/ 6762786 w 6829816"/>
              <a:gd name="connsiteY9-160" fmla="*/ 63527 h 4508626"/>
              <a:gd name="connsiteX10-161" fmla="*/ 63527 w 6829816"/>
              <a:gd name="connsiteY10-162" fmla="*/ 63527 h 4508626"/>
              <a:gd name="connsiteX11-163" fmla="*/ 63527 w 6829816"/>
              <a:gd name="connsiteY11-164" fmla="*/ 4445099 h 4508626"/>
              <a:gd name="connsiteX12-165" fmla="*/ 6762786 w 6829816"/>
              <a:gd name="connsiteY12-166" fmla="*/ 4445099 h 4508626"/>
              <a:gd name="connsiteX13-167" fmla="*/ 6762786 w 6829816"/>
              <a:gd name="connsiteY13-168" fmla="*/ 3403147 h 4508626"/>
              <a:gd name="connsiteX14-169" fmla="*/ 6829816 w 6829816"/>
              <a:gd name="connsiteY14-170" fmla="*/ 3415603 h 4508626"/>
              <a:gd name="connsiteX15-171" fmla="*/ 6826313 w 6829816"/>
              <a:gd name="connsiteY15-172" fmla="*/ 4508626 h 4508626"/>
              <a:gd name="connsiteX16-173" fmla="*/ 0 w 6829816"/>
              <a:gd name="connsiteY16-174" fmla="*/ 4508626 h 4508626"/>
              <a:gd name="connsiteX17-175" fmla="*/ 0 w 6829816"/>
              <a:gd name="connsiteY17-176" fmla="*/ 0 h 4508626"/>
              <a:gd name="connsiteX0-177" fmla="*/ 6762786 w 6833319"/>
              <a:gd name="connsiteY0-178" fmla="*/ 1876457 h 4508626"/>
              <a:gd name="connsiteX1-179" fmla="*/ 6826313 w 6833319"/>
              <a:gd name="connsiteY1-180" fmla="*/ 1876457 h 4508626"/>
              <a:gd name="connsiteX2-181" fmla="*/ 6826313 w 6833319"/>
              <a:gd name="connsiteY2-182" fmla="*/ 2476058 h 4508626"/>
              <a:gd name="connsiteX3-183" fmla="*/ 6762786 w 6833319"/>
              <a:gd name="connsiteY3-184" fmla="*/ 2476058 h 4508626"/>
              <a:gd name="connsiteX4-185" fmla="*/ 6762786 w 6833319"/>
              <a:gd name="connsiteY4-186" fmla="*/ 1876457 h 4508626"/>
              <a:gd name="connsiteX5-187" fmla="*/ 0 w 6833319"/>
              <a:gd name="connsiteY5-188" fmla="*/ 0 h 4508626"/>
              <a:gd name="connsiteX6-189" fmla="*/ 6826313 w 6833319"/>
              <a:gd name="connsiteY6-190" fmla="*/ 0 h 4508626"/>
              <a:gd name="connsiteX7-191" fmla="*/ 6826313 w 6833319"/>
              <a:gd name="connsiteY7-192" fmla="*/ 959382 h 4508626"/>
              <a:gd name="connsiteX8-193" fmla="*/ 6762786 w 6833319"/>
              <a:gd name="connsiteY8-194" fmla="*/ 959382 h 4508626"/>
              <a:gd name="connsiteX9-195" fmla="*/ 6762786 w 6833319"/>
              <a:gd name="connsiteY9-196" fmla="*/ 63527 h 4508626"/>
              <a:gd name="connsiteX10-197" fmla="*/ 63527 w 6833319"/>
              <a:gd name="connsiteY10-198" fmla="*/ 63527 h 4508626"/>
              <a:gd name="connsiteX11-199" fmla="*/ 63527 w 6833319"/>
              <a:gd name="connsiteY11-200" fmla="*/ 4445099 h 4508626"/>
              <a:gd name="connsiteX12-201" fmla="*/ 6762786 w 6833319"/>
              <a:gd name="connsiteY12-202" fmla="*/ 4445099 h 4508626"/>
              <a:gd name="connsiteX13-203" fmla="*/ 6762786 w 6833319"/>
              <a:gd name="connsiteY13-204" fmla="*/ 3403147 h 4508626"/>
              <a:gd name="connsiteX14-205" fmla="*/ 6833319 w 6833319"/>
              <a:gd name="connsiteY14-206" fmla="*/ 3394844 h 4508626"/>
              <a:gd name="connsiteX15-207" fmla="*/ 6826313 w 6833319"/>
              <a:gd name="connsiteY15-208" fmla="*/ 4508626 h 4508626"/>
              <a:gd name="connsiteX16-209" fmla="*/ 0 w 6833319"/>
              <a:gd name="connsiteY16-210" fmla="*/ 4508626 h 4508626"/>
              <a:gd name="connsiteX17-211" fmla="*/ 0 w 6833319"/>
              <a:gd name="connsiteY17-212" fmla="*/ 0 h 45086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65" y="connsiteY16-66"/>
              </a:cxn>
              <a:cxn ang="0">
                <a:pos x="connsiteX17-67" y="connsiteY17-68"/>
              </a:cxn>
            </a:cxnLst>
            <a:rect l="l" t="t" r="r" b="b"/>
            <a:pathLst>
              <a:path w="6833319" h="4508626">
                <a:moveTo>
                  <a:pt x="6762786" y="1876457"/>
                </a:moveTo>
                <a:lnTo>
                  <a:pt x="6826313" y="1876457"/>
                </a:lnTo>
                <a:lnTo>
                  <a:pt x="6826313" y="2476058"/>
                </a:lnTo>
                <a:lnTo>
                  <a:pt x="6762786" y="2476058"/>
                </a:lnTo>
                <a:lnTo>
                  <a:pt x="6762786" y="1876457"/>
                </a:lnTo>
                <a:close/>
                <a:moveTo>
                  <a:pt x="0" y="0"/>
                </a:moveTo>
                <a:lnTo>
                  <a:pt x="6826313" y="0"/>
                </a:lnTo>
                <a:lnTo>
                  <a:pt x="6826313" y="959382"/>
                </a:lnTo>
                <a:lnTo>
                  <a:pt x="6762786" y="959382"/>
                </a:lnTo>
                <a:lnTo>
                  <a:pt x="6762786" y="63527"/>
                </a:lnTo>
                <a:lnTo>
                  <a:pt x="63527" y="63527"/>
                </a:lnTo>
                <a:lnTo>
                  <a:pt x="63527" y="4445099"/>
                </a:lnTo>
                <a:lnTo>
                  <a:pt x="6762786" y="4445099"/>
                </a:lnTo>
                <a:lnTo>
                  <a:pt x="6762786" y="3403147"/>
                </a:lnTo>
                <a:lnTo>
                  <a:pt x="6833319" y="3394844"/>
                </a:lnTo>
                <a:cubicBezTo>
                  <a:pt x="6832151" y="3759185"/>
                  <a:pt x="6827481" y="4144285"/>
                  <a:pt x="6826313" y="4508626"/>
                </a:cubicBezTo>
                <a:lnTo>
                  <a:pt x="0" y="4508626"/>
                </a:lnTo>
                <a:lnTo>
                  <a:pt x="0" y="0"/>
                </a:ln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10" name="日期占位符 3"/>
          <p:cNvSpPr>
            <a:spLocks noGrp="1"/>
          </p:cNvSpPr>
          <p:nvPr>
            <p:ph type="dt" sz="half" idx="2"/>
          </p:nvPr>
        </p:nvSpPr>
        <p:spPr>
          <a:xfrm>
            <a:off x="658813" y="6246372"/>
            <a:ext cx="2743200" cy="365125"/>
          </a:xfrm>
          <a:prstGeom prst="rect">
            <a:avLst/>
          </a:prstGeom>
        </p:spPr>
        <p:txBody>
          <a:bodyPr vert="horz" lIns="91440" tIns="45720" rIns="91440" bIns="45720" rtlCol="0" anchor="ctr"/>
          <a:lstStyle>
            <a:lvl1pPr algn="l">
              <a:defRPr sz="1000" b="1">
                <a:solidFill>
                  <a:schemeClr val="tx1">
                    <a:tint val="75000"/>
                  </a:schemeClr>
                </a:solidFill>
              </a:defRPr>
            </a:lvl1pPr>
          </a:lstStyle>
          <a:p>
            <a:endParaRPr lang="zh-CN" altLang="en-US" dirty="0"/>
          </a:p>
        </p:txBody>
      </p:sp>
      <p:sp>
        <p:nvSpPr>
          <p:cNvPr id="14" name="副标题 2"/>
          <p:cNvSpPr>
            <a:spLocks noGrp="1"/>
          </p:cNvSpPr>
          <p:nvPr>
            <p:ph type="subTitle" idx="1" hasCustomPrompt="1"/>
          </p:nvPr>
        </p:nvSpPr>
        <p:spPr>
          <a:xfrm>
            <a:off x="2387599" y="3978669"/>
            <a:ext cx="2768863" cy="310527"/>
          </a:xfrm>
        </p:spPr>
        <p:txBody>
          <a:bodyPr>
            <a:normAutofit/>
          </a:bodyPr>
          <a:lstStyle>
            <a:lvl1pPr marL="0" indent="0" algn="l">
              <a:buNone/>
              <a:defRPr sz="1500" b="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单击此处编辑姓名</a:t>
            </a:r>
          </a:p>
        </p:txBody>
      </p:sp>
      <p:sp>
        <p:nvSpPr>
          <p:cNvPr id="16" name="文本占位符 14"/>
          <p:cNvSpPr>
            <a:spLocks noGrp="1"/>
          </p:cNvSpPr>
          <p:nvPr>
            <p:ph type="body" sz="quarter" idx="10" hasCustomPrompt="1"/>
          </p:nvPr>
        </p:nvSpPr>
        <p:spPr>
          <a:xfrm>
            <a:off x="2389559" y="4369292"/>
            <a:ext cx="2766903" cy="317669"/>
          </a:xfrm>
        </p:spPr>
        <p:txBody>
          <a:bodyPr/>
          <a:lstStyle>
            <a:lvl1pPr marL="0" indent="0">
              <a:buNone/>
              <a:defRPr sz="1500" b="0"/>
            </a:lvl1pPr>
          </a:lstStyle>
          <a:p>
            <a:pPr lvl="0"/>
            <a:r>
              <a:rPr lang="zh-CN" altLang="en-US" dirty="0"/>
              <a:t>单击此处编辑单位或日期</a:t>
            </a:r>
          </a:p>
        </p:txBody>
      </p:sp>
    </p:spTree>
    <p:extLst>
      <p:ext uri="{BB962C8B-B14F-4D97-AF65-F5344CB8AC3E}">
        <p14:creationId xmlns:p14="http://schemas.microsoft.com/office/powerpoint/2010/main" val="24007902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58812" y="365126"/>
            <a:ext cx="10874375" cy="687388"/>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658812" y="1129287"/>
            <a:ext cx="10874375" cy="5040312"/>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p:cNvSpPr>
            <a:spLocks noGrp="1"/>
          </p:cNvSpPr>
          <p:nvPr>
            <p:ph type="dt" sz="half" idx="2"/>
          </p:nvPr>
        </p:nvSpPr>
        <p:spPr>
          <a:xfrm>
            <a:off x="658813" y="6246372"/>
            <a:ext cx="2743200" cy="365125"/>
          </a:xfrm>
          <a:prstGeom prst="rect">
            <a:avLst/>
          </a:prstGeom>
        </p:spPr>
        <p:txBody>
          <a:bodyPr vert="horz" lIns="91440" tIns="45720" rIns="91440" bIns="45720" rtlCol="0" anchor="ctr"/>
          <a:lstStyle>
            <a:lvl1pPr algn="l">
              <a:defRPr sz="1000" b="1">
                <a:solidFill>
                  <a:schemeClr val="tx1">
                    <a:tint val="75000"/>
                  </a:schemeClr>
                </a:solidFill>
              </a:defRPr>
            </a:lvl1pPr>
          </a:lstStyle>
          <a:p>
            <a:endParaRPr lang="zh-CN" altLang="en-US" dirty="0"/>
          </a:p>
        </p:txBody>
      </p:sp>
      <p:sp>
        <p:nvSpPr>
          <p:cNvPr id="5" name="页脚占位符 4"/>
          <p:cNvSpPr>
            <a:spLocks noGrp="1"/>
          </p:cNvSpPr>
          <p:nvPr>
            <p:ph type="ftr" sz="quarter" idx="3"/>
          </p:nvPr>
        </p:nvSpPr>
        <p:spPr>
          <a:xfrm>
            <a:off x="4038600" y="6238876"/>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599" y="6238876"/>
            <a:ext cx="2922587" cy="372621"/>
          </a:xfrm>
          <a:prstGeom prst="rect">
            <a:avLst/>
          </a:prstGeom>
        </p:spPr>
        <p:txBody>
          <a:bodyPr vert="horz" lIns="91440" tIns="45720" rIns="91440" bIns="45720" rtlCol="0" anchor="ctr"/>
          <a:lstStyle>
            <a:lvl1pPr algn="r">
              <a:defRPr sz="1200">
                <a:solidFill>
                  <a:schemeClr val="tx1">
                    <a:tint val="75000"/>
                  </a:schemeClr>
                </a:solidFill>
              </a:defRPr>
            </a:lvl1pPr>
          </a:lstStyle>
          <a:p>
            <a:fld id="{17B61D2E-5690-4C9D-A84F-76BBD1AD9F3C}" type="slidenum">
              <a:rPr lang="zh-CN" altLang="en-US" smtClean="0"/>
              <a:t>‹#›</a:t>
            </a:fld>
            <a:endParaRPr lang="zh-CN" altLang="en-US"/>
          </a:p>
        </p:txBody>
      </p:sp>
      <p:cxnSp>
        <p:nvCxnSpPr>
          <p:cNvPr id="8" name="直接连接符 7"/>
          <p:cNvCxnSpPr/>
          <p:nvPr userDrawn="1"/>
        </p:nvCxnSpPr>
        <p:spPr>
          <a:xfrm flipV="1">
            <a:off x="658813" y="1052514"/>
            <a:ext cx="10874375" cy="1"/>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021565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xStyles>
    <p:title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1" kern="1200">
          <a:solidFill>
            <a:schemeClr val="tx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5.xml"/><Relationship Id="rId1" Type="http://schemas.openxmlformats.org/officeDocument/2006/relationships/tags" Target="../tags/tag8.xml"/><Relationship Id="rId5" Type="http://schemas.openxmlformats.org/officeDocument/2006/relationships/image" Target="../media/image16.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5.xml"/><Relationship Id="rId1" Type="http://schemas.openxmlformats.org/officeDocument/2006/relationships/tags" Target="../tags/tag9.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video" Target="../media/media1.avi"/><Relationship Id="rId2" Type="http://schemas.microsoft.com/office/2007/relationships/media" Target="../media/media1.avi"/><Relationship Id="rId1" Type="http://schemas.openxmlformats.org/officeDocument/2006/relationships/tags" Target="../tags/tag10.xml"/><Relationship Id="rId5" Type="http://schemas.openxmlformats.org/officeDocument/2006/relationships/image" Target="../media/image18.png"/><Relationship Id="rId4"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5.xml"/><Relationship Id="rId1" Type="http://schemas.openxmlformats.org/officeDocument/2006/relationships/tags" Target="../tags/tag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5.xml"/><Relationship Id="rId1" Type="http://schemas.openxmlformats.org/officeDocument/2006/relationships/tags" Target="../tags/tag2.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image" Target="../media/image12.jpg"/><Relationship Id="rId2" Type="http://schemas.openxmlformats.org/officeDocument/2006/relationships/slideLayout" Target="../slideLayouts/slideLayout5.xml"/><Relationship Id="rId1" Type="http://schemas.openxmlformats.org/officeDocument/2006/relationships/tags" Target="../tags/tag3.xml"/><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tags" Target="../tags/tag6.xml"/><Relationship Id="rId7" Type="http://schemas.openxmlformats.org/officeDocument/2006/relationships/image" Target="../media/image13.png"/><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notesSlide" Target="../notesSlides/notesSlide4.xml"/><Relationship Id="rId5" Type="http://schemas.openxmlformats.org/officeDocument/2006/relationships/slideLayout" Target="../slideLayouts/slideLayout5.xml"/><Relationship Id="rId4" Type="http://schemas.openxmlformats.org/officeDocument/2006/relationships/tags" Target="../tags/tag7.xml"/><Relationship Id="rId9"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455836" y="1980020"/>
            <a:ext cx="10626692" cy="763180"/>
          </a:xfrm>
        </p:spPr>
        <p:txBody>
          <a:bodyPr>
            <a:noAutofit/>
          </a:bodyPr>
          <a:lstStyle/>
          <a:p>
            <a:pPr algn="ctr">
              <a:lnSpc>
                <a:spcPct val="150000"/>
              </a:lnSpc>
            </a:pPr>
            <a:r>
              <a:rPr lang="en-US" altLang="zh-CN" sz="3000" b="1" dirty="0">
                <a:effectLst/>
                <a:latin typeface="+mj-lt"/>
                <a:ea typeface="微软雅黑" panose="020B0503020204020204" pitchFamily="34" charset="-122"/>
              </a:rPr>
              <a:t>Speedbump Detection and Distance Measurement</a:t>
            </a:r>
          </a:p>
        </p:txBody>
      </p:sp>
      <p:sp>
        <p:nvSpPr>
          <p:cNvPr id="7" name="标题 1">
            <a:extLst>
              <a:ext uri="{FF2B5EF4-FFF2-40B4-BE49-F238E27FC236}">
                <a16:creationId xmlns:a16="http://schemas.microsoft.com/office/drawing/2014/main" id="{E5A4B498-0E92-2F56-6357-4353DEB0E74C}"/>
              </a:ext>
            </a:extLst>
          </p:cNvPr>
          <p:cNvSpPr txBox="1">
            <a:spLocks/>
          </p:cNvSpPr>
          <p:nvPr/>
        </p:nvSpPr>
        <p:spPr>
          <a:xfrm>
            <a:off x="9534144" y="5776639"/>
            <a:ext cx="2029206" cy="404705"/>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marL="0" marR="0" lvl="0" indent="0" algn="r" defTabSz="914400" rtl="0" eaLnBrk="1" fontAlgn="auto" latinLnBrk="0" hangingPunct="1">
              <a:lnSpc>
                <a:spcPct val="150000"/>
              </a:lnSpc>
              <a:spcBef>
                <a:spcPct val="0"/>
              </a:spcBef>
              <a:spcAft>
                <a:spcPts val="0"/>
              </a:spcAft>
              <a:buClrTx/>
              <a:buSzTx/>
              <a:buFontTx/>
              <a:buNone/>
              <a:tabLst/>
              <a:defRPr/>
            </a:pPr>
            <a:r>
              <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2024 / 12 / 27</a:t>
            </a:r>
          </a:p>
        </p:txBody>
      </p:sp>
      <p:sp>
        <p:nvSpPr>
          <p:cNvPr id="5" name="标题 1">
            <a:extLst>
              <a:ext uri="{FF2B5EF4-FFF2-40B4-BE49-F238E27FC236}">
                <a16:creationId xmlns:a16="http://schemas.microsoft.com/office/drawing/2014/main" id="{37FFDF47-C944-4629-9191-723E4392C8D6}"/>
              </a:ext>
            </a:extLst>
          </p:cNvPr>
          <p:cNvSpPr txBox="1">
            <a:spLocks/>
          </p:cNvSpPr>
          <p:nvPr/>
        </p:nvSpPr>
        <p:spPr>
          <a:xfrm>
            <a:off x="3196670" y="2657856"/>
            <a:ext cx="5193792" cy="536448"/>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a:lnSpc>
                <a:spcPct val="150000"/>
              </a:lnSpc>
            </a:pPr>
            <a:r>
              <a:rPr lang="en-US" altLang="zh-CN" sz="2000" dirty="0">
                <a:solidFill>
                  <a:srgbClr val="0070C0"/>
                </a:solidFill>
                <a:latin typeface="+mj-lt"/>
                <a:ea typeface="微软雅黑" panose="020B0503020204020204" pitchFamily="34" charset="-122"/>
              </a:rPr>
              <a:t>Final Project for Computer Vision</a:t>
            </a:r>
          </a:p>
        </p:txBody>
      </p:sp>
      <p:grpSp>
        <p:nvGrpSpPr>
          <p:cNvPr id="3" name="组合 2">
            <a:extLst>
              <a:ext uri="{FF2B5EF4-FFF2-40B4-BE49-F238E27FC236}">
                <a16:creationId xmlns:a16="http://schemas.microsoft.com/office/drawing/2014/main" id="{15692E16-E3BF-414F-95B1-25FB6103A118}"/>
              </a:ext>
            </a:extLst>
          </p:cNvPr>
          <p:cNvGrpSpPr/>
          <p:nvPr/>
        </p:nvGrpSpPr>
        <p:grpSpPr>
          <a:xfrm>
            <a:off x="1584960" y="3872140"/>
            <a:ext cx="4043053" cy="763180"/>
            <a:chOff x="1438656" y="3872140"/>
            <a:chExt cx="4043053" cy="763180"/>
          </a:xfrm>
        </p:grpSpPr>
        <p:sp>
          <p:nvSpPr>
            <p:cNvPr id="4" name="标题 1">
              <a:extLst>
                <a:ext uri="{FF2B5EF4-FFF2-40B4-BE49-F238E27FC236}">
                  <a16:creationId xmlns:a16="http://schemas.microsoft.com/office/drawing/2014/main" id="{DB80170B-635B-79B8-6B08-145F5391354C}"/>
                </a:ext>
              </a:extLst>
            </p:cNvPr>
            <p:cNvSpPr txBox="1">
              <a:spLocks/>
            </p:cNvSpPr>
            <p:nvPr/>
          </p:nvSpPr>
          <p:spPr>
            <a:xfrm>
              <a:off x="3196670" y="3872140"/>
              <a:ext cx="2285039" cy="76318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marL="0" marR="0" lvl="0" indent="0" defTabSz="914400" rtl="0" eaLnBrk="1" fontAlgn="auto" latinLnBrk="0" hangingPunct="1">
                <a:lnSpc>
                  <a:spcPct val="150000"/>
                </a:lnSpc>
                <a:spcBef>
                  <a:spcPct val="0"/>
                </a:spcBef>
                <a:spcAft>
                  <a:spcPts val="0"/>
                </a:spcAft>
                <a:buClrTx/>
                <a:buSzTx/>
                <a:buFontTx/>
                <a:buNone/>
                <a:tabLst/>
                <a:defRPr/>
              </a:pPr>
              <a:r>
                <a:rPr lang="en-US" altLang="zh-CN" sz="1600" dirty="0">
                  <a:solidFill>
                    <a:prstClr val="black"/>
                  </a:solidFill>
                  <a:latin typeface="微软雅黑"/>
                  <a:ea typeface="微软雅黑" panose="020B0503020204020204" pitchFamily="34" charset="-122"/>
                </a:rPr>
                <a:t>2250758</a:t>
              </a:r>
              <a:r>
                <a:rPr lang="zh-CN" altLang="en-US" sz="1600" dirty="0">
                  <a:solidFill>
                    <a:prstClr val="black"/>
                  </a:solidFill>
                  <a:latin typeface="微软雅黑"/>
                  <a:ea typeface="微软雅黑" panose="020B0503020204020204" pitchFamily="34" charset="-122"/>
                </a:rPr>
                <a:t> </a:t>
              </a:r>
              <a:r>
                <a:rPr lang="en-US" altLang="zh-CN" sz="1600" dirty="0" err="1">
                  <a:solidFill>
                    <a:prstClr val="black"/>
                  </a:solidFill>
                  <a:latin typeface="微软雅黑"/>
                  <a:ea typeface="微软雅黑" panose="020B0503020204020204" pitchFamily="34" charset="-122"/>
                </a:rPr>
                <a:t>Jishen</a:t>
              </a:r>
              <a:r>
                <a:rPr lang="en-US" altLang="zh-CN" sz="1600" dirty="0">
                  <a:solidFill>
                    <a:prstClr val="black"/>
                  </a:solidFill>
                  <a:latin typeface="微软雅黑"/>
                  <a:ea typeface="微软雅黑" panose="020B0503020204020204" pitchFamily="34" charset="-122"/>
                </a:rPr>
                <a:t> Lin</a:t>
              </a:r>
            </a:p>
            <a:p>
              <a:pPr marL="0" marR="0" lvl="0" indent="0" defTabSz="914400" rtl="0" eaLnBrk="1" fontAlgn="auto" latinLnBrk="0" hangingPunct="1">
                <a:lnSpc>
                  <a:spcPct val="150000"/>
                </a:lnSpc>
                <a:spcBef>
                  <a:spcPct val="0"/>
                </a:spcBef>
                <a:spcAft>
                  <a:spcPts val="0"/>
                </a:spcAft>
                <a:buClrTx/>
                <a:buSzTx/>
                <a:buFontTx/>
                <a:buNone/>
                <a:tabLst/>
                <a:defRPr/>
              </a:pPr>
              <a:r>
                <a:rPr lang="en-US" altLang="zh-CN" sz="1600" dirty="0">
                  <a:solidFill>
                    <a:prstClr val="black"/>
                  </a:solidFill>
                  <a:latin typeface="微软雅黑"/>
                  <a:ea typeface="微软雅黑" panose="020B0503020204020204" pitchFamily="34" charset="-122"/>
                </a:rPr>
                <a:t>2251730 </a:t>
              </a:r>
              <a:r>
                <a:rPr lang="en-US" altLang="zh-CN" sz="1600" dirty="0" err="1">
                  <a:solidFill>
                    <a:prstClr val="black"/>
                  </a:solidFill>
                  <a:latin typeface="微软雅黑"/>
                  <a:ea typeface="微软雅黑" panose="020B0503020204020204" pitchFamily="34" charset="-122"/>
                </a:rPr>
                <a:t>Shuyi</a:t>
              </a:r>
              <a:r>
                <a:rPr lang="en-US" altLang="zh-CN" sz="1600" dirty="0">
                  <a:solidFill>
                    <a:prstClr val="black"/>
                  </a:solidFill>
                  <a:latin typeface="微软雅黑"/>
                  <a:ea typeface="微软雅黑" panose="020B0503020204020204" pitchFamily="34" charset="-122"/>
                </a:rPr>
                <a:t> Liu</a:t>
              </a:r>
              <a:endPar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endParaRPr>
            </a:p>
          </p:txBody>
        </p:sp>
        <p:sp>
          <p:nvSpPr>
            <p:cNvPr id="6" name="标题 1">
              <a:extLst>
                <a:ext uri="{FF2B5EF4-FFF2-40B4-BE49-F238E27FC236}">
                  <a16:creationId xmlns:a16="http://schemas.microsoft.com/office/drawing/2014/main" id="{5C11DC0A-D9C3-4737-B5AB-B008C3D929EA}"/>
                </a:ext>
              </a:extLst>
            </p:cNvPr>
            <p:cNvSpPr txBox="1">
              <a:spLocks/>
            </p:cNvSpPr>
            <p:nvPr/>
          </p:nvSpPr>
          <p:spPr>
            <a:xfrm>
              <a:off x="1438656" y="3872140"/>
              <a:ext cx="1916510" cy="76318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marL="0" marR="0" lvl="0" indent="0" defTabSz="914400" rtl="0" eaLnBrk="1" fontAlgn="auto" latinLnBrk="0" hangingPunct="1">
                <a:lnSpc>
                  <a:spcPct val="150000"/>
                </a:lnSpc>
                <a:spcBef>
                  <a:spcPct val="0"/>
                </a:spcBef>
                <a:spcAft>
                  <a:spcPts val="0"/>
                </a:spcAft>
                <a:buClrTx/>
                <a:buSzTx/>
                <a:buFontTx/>
                <a:buNone/>
                <a:tabLst/>
                <a:defRPr/>
              </a:pPr>
              <a:r>
                <a:rPr lang="en-US" altLang="zh-CN" sz="1600" dirty="0">
                  <a:solidFill>
                    <a:prstClr val="black"/>
                  </a:solidFill>
                  <a:latin typeface="微软雅黑"/>
                  <a:ea typeface="微软雅黑" panose="020B0503020204020204" pitchFamily="34" charset="-122"/>
                </a:rPr>
                <a:t>Team Members</a:t>
              </a:r>
              <a:r>
                <a:rPr lang="zh-CN" altLang="en-US" sz="1600" dirty="0">
                  <a:solidFill>
                    <a:prstClr val="black"/>
                  </a:solidFill>
                  <a:latin typeface="微软雅黑"/>
                  <a:ea typeface="微软雅黑" panose="020B0503020204020204" pitchFamily="34" charset="-122"/>
                </a:rPr>
                <a:t>：</a:t>
              </a:r>
              <a:endParaRPr lang="en-US" altLang="zh-CN" sz="1600" dirty="0">
                <a:solidFill>
                  <a:prstClr val="black"/>
                </a:solidFill>
                <a:latin typeface="微软雅黑"/>
                <a:ea typeface="微软雅黑" panose="020B0503020204020204" pitchFamily="34" charset="-122"/>
              </a:endParaRPr>
            </a:p>
            <a:p>
              <a:pPr marL="0" marR="0" lvl="0" indent="0" defTabSz="914400" rtl="0" eaLnBrk="1" fontAlgn="auto" latinLnBrk="0" hangingPunct="1">
                <a:lnSpc>
                  <a:spcPct val="150000"/>
                </a:lnSpc>
                <a:spcBef>
                  <a:spcPct val="0"/>
                </a:spcBef>
                <a:spcAft>
                  <a:spcPts val="0"/>
                </a:spcAft>
                <a:buClrTx/>
                <a:buSzTx/>
                <a:buFontTx/>
                <a:buNone/>
                <a:tabLst/>
                <a:defRPr/>
              </a:pPr>
              <a:endPar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1143001" y="2644169"/>
            <a:ext cx="2035548" cy="156966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srgbClr val="5B9BD5">
                    <a:lumMod val="75000"/>
                  </a:srgbClr>
                </a:solidFill>
                <a:effectLst/>
                <a:uLnTx/>
                <a:uFillTx/>
                <a:latin typeface="微软雅黑"/>
                <a:ea typeface="微软雅黑"/>
                <a:cs typeface="+mn-cs"/>
              </a:rPr>
              <a:t>04</a:t>
            </a:r>
            <a:endParaRPr kumimoji="0" lang="zh-CN" altLang="en-US" sz="9600" b="1" i="0" u="none" strike="noStrike" kern="1200" cap="none" spc="0" normalizeH="0" baseline="0" noProof="0" dirty="0">
              <a:ln>
                <a:noFill/>
              </a:ln>
              <a:solidFill>
                <a:srgbClr val="5B9BD5">
                  <a:lumMod val="75000"/>
                </a:srgbClr>
              </a:solidFill>
              <a:effectLst/>
              <a:uLnTx/>
              <a:uFillTx/>
              <a:latin typeface="微软雅黑"/>
              <a:ea typeface="微软雅黑"/>
              <a:cs typeface="+mn-cs"/>
            </a:endParaRPr>
          </a:p>
        </p:txBody>
      </p:sp>
      <p:pic>
        <p:nvPicPr>
          <p:cNvPr id="11" name="图片 10"/>
          <p:cNvPicPr>
            <a:picLocks noChangeAspect="1"/>
          </p:cNvPicPr>
          <p:nvPr/>
        </p:nvPicPr>
        <p:blipFill>
          <a:blip r:embed="rId2"/>
          <a:stretch>
            <a:fillRect/>
          </a:stretch>
        </p:blipFill>
        <p:spPr>
          <a:xfrm>
            <a:off x="3178548" y="2127445"/>
            <a:ext cx="2992938" cy="2603109"/>
          </a:xfrm>
          <a:prstGeom prst="rect">
            <a:avLst/>
          </a:prstGeom>
        </p:spPr>
      </p:pic>
      <p:sp>
        <p:nvSpPr>
          <p:cNvPr id="5" name="文本框 4">
            <a:extLst>
              <a:ext uri="{FF2B5EF4-FFF2-40B4-BE49-F238E27FC236}">
                <a16:creationId xmlns:a16="http://schemas.microsoft.com/office/drawing/2014/main" id="{E2360465-DAC3-4773-A3AA-6DABD71D3575}"/>
              </a:ext>
            </a:extLst>
          </p:cNvPr>
          <p:cNvSpPr txBox="1"/>
          <p:nvPr/>
        </p:nvSpPr>
        <p:spPr>
          <a:xfrm>
            <a:off x="4427527" y="2759055"/>
            <a:ext cx="7764473" cy="111607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prstClr val="black"/>
                </a:solidFill>
                <a:effectLst/>
                <a:uLnTx/>
                <a:uFillTx/>
                <a:latin typeface="微软雅黑"/>
                <a:ea typeface="微软雅黑"/>
                <a:cs typeface="+mn-cs"/>
              </a:rPr>
              <a:t>Distance Measurement</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400" b="1" i="0" u="none" strike="noStrike" kern="1200" cap="none" spc="0" normalizeH="0" baseline="0" noProof="0" dirty="0">
                <a:ln>
                  <a:noFill/>
                </a:ln>
                <a:solidFill>
                  <a:srgbClr val="002060"/>
                </a:solidFill>
                <a:effectLst/>
                <a:uLnTx/>
                <a:uFillTx/>
                <a:latin typeface="微软雅黑"/>
                <a:ea typeface="微软雅黑"/>
                <a:cs typeface="+mn-cs"/>
              </a:rPr>
              <a:t>Measuring the Distance Between the Camera and the Speedbump</a:t>
            </a:r>
          </a:p>
        </p:txBody>
      </p:sp>
    </p:spTree>
    <p:extLst>
      <p:ext uri="{BB962C8B-B14F-4D97-AF65-F5344CB8AC3E}">
        <p14:creationId xmlns:p14="http://schemas.microsoft.com/office/powerpoint/2010/main" val="2879451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41186E-1E38-F57C-B9CA-584A0B990DF6}"/>
            </a:ext>
          </a:extLst>
        </p:cNvPr>
        <p:cNvGrpSpPr/>
        <p:nvPr/>
      </p:nvGrpSpPr>
      <p:grpSpPr>
        <a:xfrm>
          <a:off x="0" y="0"/>
          <a:ext cx="0" cy="0"/>
          <a:chOff x="0" y="0"/>
          <a:chExt cx="0" cy="0"/>
        </a:xfrm>
      </p:grpSpPr>
      <p:sp>
        <p:nvSpPr>
          <p:cNvPr id="3" name="标题 3">
            <a:extLst>
              <a:ext uri="{FF2B5EF4-FFF2-40B4-BE49-F238E27FC236}">
                <a16:creationId xmlns:a16="http://schemas.microsoft.com/office/drawing/2014/main" id="{3425E1A6-BE20-02C0-5C8A-3A6C489B5B51}"/>
              </a:ext>
            </a:extLst>
          </p:cNvPr>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black"/>
                </a:solidFill>
                <a:effectLst/>
                <a:uLnTx/>
                <a:uFillTx/>
                <a:latin typeface="微软雅黑"/>
                <a:ea typeface="微软雅黑"/>
                <a:cs typeface="+mn-cs"/>
              </a:rPr>
              <a:t>Distance Measurement</a:t>
            </a:r>
          </a:p>
        </p:txBody>
      </p:sp>
      <p:sp>
        <p:nvSpPr>
          <p:cNvPr id="5" name="椭圆 4">
            <a:extLst>
              <a:ext uri="{FF2B5EF4-FFF2-40B4-BE49-F238E27FC236}">
                <a16:creationId xmlns:a16="http://schemas.microsoft.com/office/drawing/2014/main" id="{2BB80133-97D8-AB33-2A7E-4E3347B71E3B}"/>
              </a:ext>
            </a:extLst>
          </p:cNvPr>
          <p:cNvSpPr/>
          <p:nvPr/>
        </p:nvSpPr>
        <p:spPr>
          <a:xfrm>
            <a:off x="9267825"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6" name="椭圆 5">
            <a:extLst>
              <a:ext uri="{FF2B5EF4-FFF2-40B4-BE49-F238E27FC236}">
                <a16:creationId xmlns:a16="http://schemas.microsoft.com/office/drawing/2014/main" id="{B4587C9F-8C15-2139-31A5-BA3F0E864634}"/>
              </a:ext>
            </a:extLst>
          </p:cNvPr>
          <p:cNvSpPr/>
          <p:nvPr/>
        </p:nvSpPr>
        <p:spPr>
          <a:xfrm>
            <a:off x="9741693"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8" name="椭圆 7">
            <a:extLst>
              <a:ext uri="{FF2B5EF4-FFF2-40B4-BE49-F238E27FC236}">
                <a16:creationId xmlns:a16="http://schemas.microsoft.com/office/drawing/2014/main" id="{03521241-4EE9-9B7D-506F-40CA273B6B92}"/>
              </a:ext>
            </a:extLst>
          </p:cNvPr>
          <p:cNvSpPr/>
          <p:nvPr/>
        </p:nvSpPr>
        <p:spPr>
          <a:xfrm>
            <a:off x="10215562"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0" name="椭圆 9">
            <a:extLst>
              <a:ext uri="{FF2B5EF4-FFF2-40B4-BE49-F238E27FC236}">
                <a16:creationId xmlns:a16="http://schemas.microsoft.com/office/drawing/2014/main" id="{4776B013-6AA0-DE10-D0C6-8269EEB9165E}"/>
              </a:ext>
            </a:extLst>
          </p:cNvPr>
          <p:cNvSpPr/>
          <p:nvPr/>
        </p:nvSpPr>
        <p:spPr>
          <a:xfrm>
            <a:off x="10689431" y="552451"/>
            <a:ext cx="361950" cy="361950"/>
          </a:xfrm>
          <a:prstGeom prst="ellipse">
            <a:avLst/>
          </a:prstGeom>
          <a:solidFill>
            <a:schemeClr val="accent5">
              <a:lumMod val="40000"/>
              <a:lumOff val="60000"/>
            </a:schemeClr>
          </a:solid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1" name="椭圆 10">
            <a:extLst>
              <a:ext uri="{FF2B5EF4-FFF2-40B4-BE49-F238E27FC236}">
                <a16:creationId xmlns:a16="http://schemas.microsoft.com/office/drawing/2014/main" id="{E47E9DD1-DDA5-3FCF-51F4-90661703BC28}"/>
              </a:ext>
            </a:extLst>
          </p:cNvPr>
          <p:cNvSpPr/>
          <p:nvPr/>
        </p:nvSpPr>
        <p:spPr>
          <a:xfrm>
            <a:off x="11163299"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pic>
        <p:nvPicPr>
          <p:cNvPr id="14" name="图片 13">
            <a:extLst>
              <a:ext uri="{FF2B5EF4-FFF2-40B4-BE49-F238E27FC236}">
                <a16:creationId xmlns:a16="http://schemas.microsoft.com/office/drawing/2014/main" id="{18F15326-E23C-3BE7-A0D2-410878FB5999}"/>
              </a:ext>
            </a:extLst>
          </p:cNvPr>
          <p:cNvPicPr>
            <a:picLocks noChangeAspect="1"/>
          </p:cNvPicPr>
          <p:nvPr/>
        </p:nvPicPr>
        <p:blipFill>
          <a:blip r:embed="rId4"/>
          <a:stretch>
            <a:fillRect/>
          </a:stretch>
        </p:blipFill>
        <p:spPr>
          <a:xfrm>
            <a:off x="8135252" y="3976806"/>
            <a:ext cx="3388330" cy="2471618"/>
          </a:xfrm>
          <a:prstGeom prst="rect">
            <a:avLst/>
          </a:prstGeom>
        </p:spPr>
      </p:pic>
      <p:pic>
        <p:nvPicPr>
          <p:cNvPr id="17" name="图片 16">
            <a:extLst>
              <a:ext uri="{FF2B5EF4-FFF2-40B4-BE49-F238E27FC236}">
                <a16:creationId xmlns:a16="http://schemas.microsoft.com/office/drawing/2014/main" id="{4A4B14A1-F028-9418-072C-6D706ACDF58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33346" y="1198850"/>
            <a:ext cx="3390236" cy="2542677"/>
          </a:xfrm>
          <a:prstGeom prst="rect">
            <a:avLst/>
          </a:prstGeom>
        </p:spPr>
      </p:pic>
      <p:sp>
        <p:nvSpPr>
          <p:cNvPr id="16" name="文本框 15">
            <a:extLst>
              <a:ext uri="{FF2B5EF4-FFF2-40B4-BE49-F238E27FC236}">
                <a16:creationId xmlns:a16="http://schemas.microsoft.com/office/drawing/2014/main" id="{E97CDCD7-87DB-4702-BDEA-17B72A93B5F1}"/>
              </a:ext>
            </a:extLst>
          </p:cNvPr>
          <p:cNvSpPr txBox="1"/>
          <p:nvPr/>
        </p:nvSpPr>
        <p:spPr>
          <a:xfrm>
            <a:off x="666749" y="1053863"/>
            <a:ext cx="7466597" cy="1782796"/>
          </a:xfrm>
          <a:prstGeom prst="rect">
            <a:avLst/>
          </a:prstGeom>
          <a:noFill/>
        </p:spPr>
        <p:txBody>
          <a:bodyPr wrap="square" rtlCol="0">
            <a:spAutoFit/>
          </a:bodyPr>
          <a:lstStyle/>
          <a:p>
            <a:pPr>
              <a:lnSpc>
                <a:spcPct val="150000"/>
              </a:lnSpc>
            </a:pPr>
            <a:r>
              <a:rPr lang="en-US" altLang="zh-CN" sz="1500" dirty="0"/>
              <a:t>Based on </a:t>
            </a:r>
            <a:r>
              <a:rPr lang="en-US" altLang="zh-CN" sz="1500" b="1" dirty="0"/>
              <a:t>camera calibration</a:t>
            </a:r>
            <a:r>
              <a:rPr lang="en-US" altLang="zh-CN" sz="1500" dirty="0"/>
              <a:t> and </a:t>
            </a:r>
            <a:r>
              <a:rPr lang="en-US" altLang="zh-CN" sz="1500" b="1" dirty="0" err="1"/>
              <a:t>homography</a:t>
            </a:r>
            <a:r>
              <a:rPr lang="en-US" altLang="zh-CN" sz="1500" dirty="0"/>
              <a:t> </a:t>
            </a:r>
            <a:r>
              <a:rPr lang="en-US" altLang="zh-CN" sz="1500" b="1" dirty="0"/>
              <a:t>matrix</a:t>
            </a:r>
            <a:r>
              <a:rPr lang="en-US" altLang="zh-CN" sz="1500" dirty="0"/>
              <a:t>, we calculate the image coordinates of the center point of the speed bump bounding box detected by YOLOv8. Then, we use the </a:t>
            </a:r>
            <a:r>
              <a:rPr lang="en-US" altLang="zh-CN" sz="1500" dirty="0" err="1"/>
              <a:t>homography</a:t>
            </a:r>
            <a:r>
              <a:rPr lang="en-US" altLang="zh-CN" sz="1500" dirty="0"/>
              <a:t> matrix to map the image coordinates of the speed bump to the actual coordinates on the road plane. After that, we can calculate the distance between the camera and the speed bump.</a:t>
            </a:r>
            <a:endParaRPr lang="zh-CN" altLang="en-US" sz="1500" dirty="0"/>
          </a:p>
        </p:txBody>
      </p:sp>
      <p:sp>
        <p:nvSpPr>
          <p:cNvPr id="19" name="文本框 18">
            <a:extLst>
              <a:ext uri="{FF2B5EF4-FFF2-40B4-BE49-F238E27FC236}">
                <a16:creationId xmlns:a16="http://schemas.microsoft.com/office/drawing/2014/main" id="{34A4C3B9-94E8-4319-AB45-A622C29E39AA}"/>
              </a:ext>
            </a:extLst>
          </p:cNvPr>
          <p:cNvSpPr txBox="1"/>
          <p:nvPr/>
        </p:nvSpPr>
        <p:spPr>
          <a:xfrm>
            <a:off x="666751" y="2801781"/>
            <a:ext cx="7322218" cy="3889911"/>
          </a:xfrm>
          <a:prstGeom prst="rect">
            <a:avLst/>
          </a:prstGeom>
          <a:noFill/>
        </p:spPr>
        <p:txBody>
          <a:bodyPr wrap="square" rtlCol="0">
            <a:spAutoFit/>
          </a:bodyPr>
          <a:lstStyle/>
          <a:p>
            <a:pPr marL="285750" indent="-285750">
              <a:lnSpc>
                <a:spcPct val="140000"/>
              </a:lnSpc>
              <a:buFont typeface="Wingdings" panose="05000000000000000000" pitchFamily="2" charset="2"/>
              <a:buChar char="Ø"/>
            </a:pPr>
            <a:r>
              <a:rPr lang="en-US" altLang="zh-CN" b="1" dirty="0"/>
              <a:t>Specifically:</a:t>
            </a:r>
            <a:endParaRPr lang="en-US" altLang="zh-CN" sz="1600" b="1" dirty="0"/>
          </a:p>
          <a:p>
            <a:pPr marL="285750" indent="-285750">
              <a:lnSpc>
                <a:spcPct val="140000"/>
              </a:lnSpc>
              <a:buFont typeface="Wingdings" panose="05000000000000000000" pitchFamily="2" charset="2"/>
              <a:buChar char="ü"/>
            </a:pPr>
            <a:r>
              <a:rPr lang="en-US" altLang="zh-CN" sz="1600" b="1" dirty="0"/>
              <a:t>Construct homogeneous coordinates</a:t>
            </a:r>
            <a:r>
              <a:rPr lang="en-US" altLang="zh-CN" sz="1600" dirty="0"/>
              <a:t>: Convert the point (x, y) in the image to homogeneous coordinates [x, y, 1] to facilitate matrix operations.</a:t>
            </a:r>
          </a:p>
          <a:p>
            <a:pPr marL="285750" indent="-285750">
              <a:lnSpc>
                <a:spcPct val="140000"/>
              </a:lnSpc>
              <a:buFont typeface="Wingdings" panose="05000000000000000000" pitchFamily="2" charset="2"/>
              <a:buChar char="ü"/>
            </a:pPr>
            <a:r>
              <a:rPr lang="en-US" altLang="zh-CN" sz="1600" b="1" dirty="0"/>
              <a:t>Apply the </a:t>
            </a:r>
            <a:r>
              <a:rPr lang="en-US" altLang="zh-CN" sz="1600" b="1" dirty="0" err="1"/>
              <a:t>homography</a:t>
            </a:r>
            <a:r>
              <a:rPr lang="en-US" altLang="zh-CN" sz="1600" b="1" dirty="0"/>
              <a:t> matrix</a:t>
            </a:r>
            <a:r>
              <a:rPr lang="en-US" altLang="zh-CN" sz="1600" dirty="0"/>
              <a:t>: Use the </a:t>
            </a:r>
            <a:r>
              <a:rPr lang="en-US" altLang="zh-CN" sz="1600" dirty="0" err="1"/>
              <a:t>homography</a:t>
            </a:r>
            <a:r>
              <a:rPr lang="en-US" altLang="zh-CN" sz="1600" dirty="0"/>
              <a:t> matrix to map the homogeneous coordinates to world coordinates, obtaining </a:t>
            </a:r>
            <a:r>
              <a:rPr lang="en-US" altLang="zh-CN" sz="1600" dirty="0" err="1"/>
              <a:t>world_point</a:t>
            </a:r>
            <a:r>
              <a:rPr lang="en-US" altLang="zh-CN" sz="1600" dirty="0"/>
              <a:t>.</a:t>
            </a:r>
          </a:p>
          <a:p>
            <a:pPr marL="285750" indent="-285750">
              <a:lnSpc>
                <a:spcPct val="140000"/>
              </a:lnSpc>
              <a:buFont typeface="Wingdings" panose="05000000000000000000" pitchFamily="2" charset="2"/>
              <a:buChar char="ü"/>
            </a:pPr>
            <a:r>
              <a:rPr lang="en-US" altLang="zh-CN" sz="1600" b="1" dirty="0"/>
              <a:t>Normalize coordinates</a:t>
            </a:r>
            <a:r>
              <a:rPr lang="en-US" altLang="zh-CN" sz="1600" dirty="0"/>
              <a:t>: Normalize the coordinates by dividing the last element of </a:t>
            </a:r>
            <a:r>
              <a:rPr lang="en-US" altLang="zh-CN" sz="1600" dirty="0" err="1"/>
              <a:t>world_point</a:t>
            </a:r>
            <a:r>
              <a:rPr lang="en-US" altLang="zh-CN" sz="1600" dirty="0"/>
              <a:t> by itself, ensuring the last element is 1.</a:t>
            </a:r>
          </a:p>
          <a:p>
            <a:pPr marL="285750" indent="-285750">
              <a:lnSpc>
                <a:spcPct val="140000"/>
              </a:lnSpc>
              <a:buFont typeface="Wingdings" panose="05000000000000000000" pitchFamily="2" charset="2"/>
              <a:buChar char="ü"/>
            </a:pPr>
            <a:r>
              <a:rPr lang="en-US" altLang="zh-CN" sz="1600" b="1" dirty="0"/>
              <a:t>Calculate distance</a:t>
            </a:r>
            <a:r>
              <a:rPr lang="en-US" altLang="zh-CN" sz="1600" dirty="0"/>
              <a:t>: Extract the Y-axis coordinate value of </a:t>
            </a:r>
            <a:r>
              <a:rPr lang="en-US" altLang="zh-CN" sz="1600" dirty="0" err="1"/>
              <a:t>world_point</a:t>
            </a:r>
            <a:r>
              <a:rPr lang="en-US" altLang="zh-CN" sz="1600" dirty="0"/>
              <a:t> and convert it to a vertical distance in meters by dividing by 1000.</a:t>
            </a:r>
          </a:p>
        </p:txBody>
      </p:sp>
    </p:spTree>
    <p:extLst>
      <p:ext uri="{BB962C8B-B14F-4D97-AF65-F5344CB8AC3E}">
        <p14:creationId xmlns:p14="http://schemas.microsoft.com/office/powerpoint/2010/main" val="11336500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A3A9B3-7AC2-7C79-36D8-165A7FEF0BCF}"/>
            </a:ext>
          </a:extLst>
        </p:cNvPr>
        <p:cNvGrpSpPr/>
        <p:nvPr/>
      </p:nvGrpSpPr>
      <p:grpSpPr>
        <a:xfrm>
          <a:off x="0" y="0"/>
          <a:ext cx="0" cy="0"/>
          <a:chOff x="0" y="0"/>
          <a:chExt cx="0" cy="0"/>
        </a:xfrm>
      </p:grpSpPr>
      <p:sp>
        <p:nvSpPr>
          <p:cNvPr id="3" name="标题 3">
            <a:extLst>
              <a:ext uri="{FF2B5EF4-FFF2-40B4-BE49-F238E27FC236}">
                <a16:creationId xmlns:a16="http://schemas.microsoft.com/office/drawing/2014/main" id="{68F766C9-C242-6D31-36B1-641D1B1E8DF4}"/>
              </a:ext>
            </a:extLst>
          </p:cNvPr>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black"/>
                </a:solidFill>
                <a:effectLst/>
                <a:uLnTx/>
                <a:uFillTx/>
                <a:latin typeface="微软雅黑"/>
                <a:ea typeface="微软雅黑"/>
                <a:cs typeface="+mn-cs"/>
              </a:rPr>
              <a:t>Distance Measurement</a:t>
            </a:r>
          </a:p>
        </p:txBody>
      </p:sp>
      <p:sp>
        <p:nvSpPr>
          <p:cNvPr id="5" name="椭圆 4">
            <a:extLst>
              <a:ext uri="{FF2B5EF4-FFF2-40B4-BE49-F238E27FC236}">
                <a16:creationId xmlns:a16="http://schemas.microsoft.com/office/drawing/2014/main" id="{F70A2E2B-DB6A-4536-B9AF-989AE05661DD}"/>
              </a:ext>
            </a:extLst>
          </p:cNvPr>
          <p:cNvSpPr/>
          <p:nvPr/>
        </p:nvSpPr>
        <p:spPr>
          <a:xfrm>
            <a:off x="9267825"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6" name="椭圆 5">
            <a:extLst>
              <a:ext uri="{FF2B5EF4-FFF2-40B4-BE49-F238E27FC236}">
                <a16:creationId xmlns:a16="http://schemas.microsoft.com/office/drawing/2014/main" id="{537734E6-CB08-98E9-E102-3CF5860C8291}"/>
              </a:ext>
            </a:extLst>
          </p:cNvPr>
          <p:cNvSpPr/>
          <p:nvPr/>
        </p:nvSpPr>
        <p:spPr>
          <a:xfrm>
            <a:off x="9741693"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8" name="椭圆 7">
            <a:extLst>
              <a:ext uri="{FF2B5EF4-FFF2-40B4-BE49-F238E27FC236}">
                <a16:creationId xmlns:a16="http://schemas.microsoft.com/office/drawing/2014/main" id="{958317CD-5C44-B3B0-CE98-8E5EADBEC6CC}"/>
              </a:ext>
            </a:extLst>
          </p:cNvPr>
          <p:cNvSpPr/>
          <p:nvPr/>
        </p:nvSpPr>
        <p:spPr>
          <a:xfrm>
            <a:off x="10215562"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0" name="椭圆 9">
            <a:extLst>
              <a:ext uri="{FF2B5EF4-FFF2-40B4-BE49-F238E27FC236}">
                <a16:creationId xmlns:a16="http://schemas.microsoft.com/office/drawing/2014/main" id="{30A35AF8-09F3-7BA1-9136-80879436B073}"/>
              </a:ext>
            </a:extLst>
          </p:cNvPr>
          <p:cNvSpPr/>
          <p:nvPr/>
        </p:nvSpPr>
        <p:spPr>
          <a:xfrm>
            <a:off x="10689431" y="552451"/>
            <a:ext cx="361950" cy="361950"/>
          </a:xfrm>
          <a:prstGeom prst="ellipse">
            <a:avLst/>
          </a:prstGeom>
          <a:solidFill>
            <a:schemeClr val="accent5">
              <a:lumMod val="40000"/>
              <a:lumOff val="60000"/>
            </a:schemeClr>
          </a:solid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1" name="椭圆 10">
            <a:extLst>
              <a:ext uri="{FF2B5EF4-FFF2-40B4-BE49-F238E27FC236}">
                <a16:creationId xmlns:a16="http://schemas.microsoft.com/office/drawing/2014/main" id="{1DC48608-69A0-D61F-5992-43B9B845DBE5}"/>
              </a:ext>
            </a:extLst>
          </p:cNvPr>
          <p:cNvSpPr/>
          <p:nvPr/>
        </p:nvSpPr>
        <p:spPr>
          <a:xfrm>
            <a:off x="11163299"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pic>
        <p:nvPicPr>
          <p:cNvPr id="7" name="图片 6">
            <a:extLst>
              <a:ext uri="{FF2B5EF4-FFF2-40B4-BE49-F238E27FC236}">
                <a16:creationId xmlns:a16="http://schemas.microsoft.com/office/drawing/2014/main" id="{DFB9174F-AB99-1BA1-A0FE-56AE56D39ABA}"/>
              </a:ext>
            </a:extLst>
          </p:cNvPr>
          <p:cNvPicPr>
            <a:picLocks noChangeAspect="1"/>
          </p:cNvPicPr>
          <p:nvPr/>
        </p:nvPicPr>
        <p:blipFill>
          <a:blip r:embed="rId4"/>
          <a:stretch>
            <a:fillRect/>
          </a:stretch>
        </p:blipFill>
        <p:spPr>
          <a:xfrm>
            <a:off x="666750" y="1230880"/>
            <a:ext cx="7388723" cy="5398520"/>
          </a:xfrm>
          <a:prstGeom prst="rect">
            <a:avLst/>
          </a:prstGeom>
        </p:spPr>
      </p:pic>
      <p:sp>
        <p:nvSpPr>
          <p:cNvPr id="16" name="文本框 15">
            <a:extLst>
              <a:ext uri="{FF2B5EF4-FFF2-40B4-BE49-F238E27FC236}">
                <a16:creationId xmlns:a16="http://schemas.microsoft.com/office/drawing/2014/main" id="{29C8C1BD-CF8C-48C4-8FFC-558B1D02F17D}"/>
              </a:ext>
            </a:extLst>
          </p:cNvPr>
          <p:cNvSpPr txBox="1"/>
          <p:nvPr/>
        </p:nvSpPr>
        <p:spPr>
          <a:xfrm>
            <a:off x="8264769" y="2982380"/>
            <a:ext cx="3260478" cy="1895519"/>
          </a:xfrm>
          <a:prstGeom prst="rect">
            <a:avLst/>
          </a:prstGeom>
          <a:noFill/>
        </p:spPr>
        <p:txBody>
          <a:bodyPr wrap="square" rtlCol="0">
            <a:spAutoFit/>
          </a:bodyPr>
          <a:lstStyle/>
          <a:p>
            <a:pPr>
              <a:lnSpc>
                <a:spcPct val="150000"/>
              </a:lnSpc>
            </a:pPr>
            <a:r>
              <a:rPr lang="en-US" altLang="zh-CN" sz="1600" dirty="0"/>
              <a:t>We annotated the position and distance information of the speed bumps on the image to visually demonstrate the distance measurement results.</a:t>
            </a:r>
            <a:endParaRPr lang="zh-CN" altLang="en-US" sz="1600" dirty="0"/>
          </a:p>
        </p:txBody>
      </p:sp>
    </p:spTree>
    <p:extLst>
      <p:ext uri="{BB962C8B-B14F-4D97-AF65-F5344CB8AC3E}">
        <p14:creationId xmlns:p14="http://schemas.microsoft.com/office/powerpoint/2010/main" val="29690411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1143001" y="2644169"/>
            <a:ext cx="2035548" cy="156966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srgbClr val="5B9BD5">
                    <a:lumMod val="75000"/>
                  </a:srgbClr>
                </a:solidFill>
                <a:effectLst/>
                <a:uLnTx/>
                <a:uFillTx/>
                <a:latin typeface="微软雅黑"/>
                <a:ea typeface="微软雅黑"/>
                <a:cs typeface="+mn-cs"/>
              </a:rPr>
              <a:t>05</a:t>
            </a:r>
            <a:endParaRPr kumimoji="0" lang="zh-CN" altLang="en-US" sz="9600" b="1" i="0" u="none" strike="noStrike" kern="1200" cap="none" spc="0" normalizeH="0" baseline="0" noProof="0" dirty="0">
              <a:ln>
                <a:noFill/>
              </a:ln>
              <a:solidFill>
                <a:srgbClr val="5B9BD5">
                  <a:lumMod val="75000"/>
                </a:srgbClr>
              </a:solidFill>
              <a:effectLst/>
              <a:uLnTx/>
              <a:uFillTx/>
              <a:latin typeface="微软雅黑"/>
              <a:ea typeface="微软雅黑"/>
              <a:cs typeface="+mn-cs"/>
            </a:endParaRPr>
          </a:p>
        </p:txBody>
      </p:sp>
      <p:pic>
        <p:nvPicPr>
          <p:cNvPr id="11" name="图片 10"/>
          <p:cNvPicPr>
            <a:picLocks noChangeAspect="1"/>
          </p:cNvPicPr>
          <p:nvPr/>
        </p:nvPicPr>
        <p:blipFill>
          <a:blip r:embed="rId2"/>
          <a:stretch>
            <a:fillRect/>
          </a:stretch>
        </p:blipFill>
        <p:spPr>
          <a:xfrm>
            <a:off x="3178548" y="2127445"/>
            <a:ext cx="2992938" cy="2603109"/>
          </a:xfrm>
          <a:prstGeom prst="rect">
            <a:avLst/>
          </a:prstGeom>
        </p:spPr>
      </p:pic>
      <p:sp>
        <p:nvSpPr>
          <p:cNvPr id="5" name="文本框 4">
            <a:extLst>
              <a:ext uri="{FF2B5EF4-FFF2-40B4-BE49-F238E27FC236}">
                <a16:creationId xmlns:a16="http://schemas.microsoft.com/office/drawing/2014/main" id="{152AB4D5-0BB7-4C19-9C77-C4083104571B}"/>
              </a:ext>
            </a:extLst>
          </p:cNvPr>
          <p:cNvSpPr txBox="1"/>
          <p:nvPr/>
        </p:nvSpPr>
        <p:spPr>
          <a:xfrm>
            <a:off x="4427527" y="2759055"/>
            <a:ext cx="7764473" cy="115685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prstClr val="black"/>
                </a:solidFill>
                <a:effectLst/>
                <a:uLnTx/>
                <a:uFillTx/>
                <a:latin typeface="微软雅黑"/>
                <a:ea typeface="微软雅黑"/>
                <a:cs typeface="+mn-cs"/>
              </a:rPr>
              <a:t>Results Presentation</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Speedbump Detection and Distance Measurement</a:t>
            </a:r>
          </a:p>
        </p:txBody>
      </p:sp>
    </p:spTree>
    <p:extLst>
      <p:ext uri="{BB962C8B-B14F-4D97-AF65-F5344CB8AC3E}">
        <p14:creationId xmlns:p14="http://schemas.microsoft.com/office/powerpoint/2010/main" val="20525035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椭圆 9">
            <a:extLst>
              <a:ext uri="{FF2B5EF4-FFF2-40B4-BE49-F238E27FC236}">
                <a16:creationId xmlns:a16="http://schemas.microsoft.com/office/drawing/2014/main" id="{2877A471-42AB-DC68-B092-54364D1165E9}"/>
              </a:ext>
            </a:extLst>
          </p:cNvPr>
          <p:cNvSpPr/>
          <p:nvPr/>
        </p:nvSpPr>
        <p:spPr>
          <a:xfrm>
            <a:off x="9267825"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1" name="椭圆 10">
            <a:extLst>
              <a:ext uri="{FF2B5EF4-FFF2-40B4-BE49-F238E27FC236}">
                <a16:creationId xmlns:a16="http://schemas.microsoft.com/office/drawing/2014/main" id="{7E09F7AF-EEF0-EBEE-ED1E-474E69E23ED3}"/>
              </a:ext>
            </a:extLst>
          </p:cNvPr>
          <p:cNvSpPr/>
          <p:nvPr/>
        </p:nvSpPr>
        <p:spPr>
          <a:xfrm>
            <a:off x="9741693"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2" name="椭圆 11">
            <a:extLst>
              <a:ext uri="{FF2B5EF4-FFF2-40B4-BE49-F238E27FC236}">
                <a16:creationId xmlns:a16="http://schemas.microsoft.com/office/drawing/2014/main" id="{36115579-D11C-A2B3-C96B-4185E4804396}"/>
              </a:ext>
            </a:extLst>
          </p:cNvPr>
          <p:cNvSpPr/>
          <p:nvPr/>
        </p:nvSpPr>
        <p:spPr>
          <a:xfrm>
            <a:off x="10215562"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3" name="椭圆 12">
            <a:extLst>
              <a:ext uri="{FF2B5EF4-FFF2-40B4-BE49-F238E27FC236}">
                <a16:creationId xmlns:a16="http://schemas.microsoft.com/office/drawing/2014/main" id="{06ADDE0A-B9B2-A40E-B2FA-977756B309AC}"/>
              </a:ext>
            </a:extLst>
          </p:cNvPr>
          <p:cNvSpPr/>
          <p:nvPr/>
        </p:nvSpPr>
        <p:spPr>
          <a:xfrm>
            <a:off x="10689431"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5" name="椭圆 14">
            <a:extLst>
              <a:ext uri="{FF2B5EF4-FFF2-40B4-BE49-F238E27FC236}">
                <a16:creationId xmlns:a16="http://schemas.microsoft.com/office/drawing/2014/main" id="{F3166EFD-B7C3-4188-9A5D-5F5AFF32512A}"/>
              </a:ext>
            </a:extLst>
          </p:cNvPr>
          <p:cNvSpPr/>
          <p:nvPr/>
        </p:nvSpPr>
        <p:spPr>
          <a:xfrm>
            <a:off x="11163299" y="552451"/>
            <a:ext cx="361950" cy="361950"/>
          </a:xfrm>
          <a:prstGeom prst="ellipse">
            <a:avLst/>
          </a:prstGeom>
          <a:solidFill>
            <a:schemeClr val="accent5">
              <a:lumMod val="40000"/>
              <a:lumOff val="60000"/>
            </a:schemeClr>
          </a:solid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4" name="标题 3">
            <a:extLst>
              <a:ext uri="{FF2B5EF4-FFF2-40B4-BE49-F238E27FC236}">
                <a16:creationId xmlns:a16="http://schemas.microsoft.com/office/drawing/2014/main" id="{D4939447-562A-4EBF-A0CE-098A53024284}"/>
              </a:ext>
            </a:extLst>
          </p:cNvPr>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black"/>
                </a:solidFill>
                <a:effectLst/>
                <a:uLnTx/>
                <a:uFillTx/>
                <a:latin typeface="微软雅黑"/>
                <a:ea typeface="微软雅黑"/>
                <a:cs typeface="+mn-cs"/>
              </a:rPr>
              <a:t>Results Presentation</a:t>
            </a:r>
          </a:p>
        </p:txBody>
      </p:sp>
      <p:sp>
        <p:nvSpPr>
          <p:cNvPr id="16" name="文本框 15">
            <a:extLst>
              <a:ext uri="{FF2B5EF4-FFF2-40B4-BE49-F238E27FC236}">
                <a16:creationId xmlns:a16="http://schemas.microsoft.com/office/drawing/2014/main" id="{06DB9538-47D7-4B0C-8DF8-70D91D69DE97}"/>
              </a:ext>
            </a:extLst>
          </p:cNvPr>
          <p:cNvSpPr txBox="1"/>
          <p:nvPr/>
        </p:nvSpPr>
        <p:spPr>
          <a:xfrm>
            <a:off x="8124092" y="2794292"/>
            <a:ext cx="3401155" cy="2264851"/>
          </a:xfrm>
          <a:prstGeom prst="rect">
            <a:avLst/>
          </a:prstGeom>
          <a:noFill/>
        </p:spPr>
        <p:txBody>
          <a:bodyPr wrap="square" rtlCol="0">
            <a:spAutoFit/>
          </a:bodyPr>
          <a:lstStyle/>
          <a:p>
            <a:pPr>
              <a:lnSpc>
                <a:spcPct val="150000"/>
              </a:lnSpc>
            </a:pPr>
            <a:r>
              <a:rPr lang="en-US" altLang="zh-CN" sz="1600" dirty="0"/>
              <a:t>Through camera calibration, the </a:t>
            </a:r>
            <a:r>
              <a:rPr lang="en-US" altLang="zh-CN" sz="1600" dirty="0" err="1"/>
              <a:t>homography</a:t>
            </a:r>
            <a:r>
              <a:rPr lang="en-US" altLang="zh-CN" sz="1600" dirty="0"/>
              <a:t> matrix, and object detection, we successfully achieved the detection and distance measurement of speed bumps.</a:t>
            </a:r>
            <a:endParaRPr lang="zh-CN" altLang="en-US" sz="1600" dirty="0"/>
          </a:p>
        </p:txBody>
      </p:sp>
      <p:pic>
        <p:nvPicPr>
          <p:cNvPr id="4" name="distance_video">
            <a:hlinkClick r:id="" action="ppaction://media"/>
            <a:extLst>
              <a:ext uri="{FF2B5EF4-FFF2-40B4-BE49-F238E27FC236}">
                <a16:creationId xmlns:a16="http://schemas.microsoft.com/office/drawing/2014/main" id="{BB36FB5F-274A-C6B3-EB5B-6DA29A32B591}"/>
              </a:ext>
            </a:extLst>
          </p:cNvPr>
          <p:cNvPicPr>
            <a:picLocks noChangeAspect="1"/>
          </p:cNvPicPr>
          <p:nvPr>
            <a:videoFile r:link="rId3"/>
            <p:extLst>
              <p:ext uri="{DAA4B4D4-6D71-4841-9C94-3DE7FCFB9230}">
                <p14:media xmlns:p14="http://schemas.microsoft.com/office/powerpoint/2010/main" r:embed="rId2"/>
              </p:ext>
            </p:extLst>
          </p:nvPr>
        </p:nvPicPr>
        <p:blipFill>
          <a:blip r:embed="rId5"/>
          <a:stretch>
            <a:fillRect/>
          </a:stretch>
        </p:blipFill>
        <p:spPr>
          <a:xfrm>
            <a:off x="666750" y="1227458"/>
            <a:ext cx="7198026" cy="5398520"/>
          </a:xfrm>
          <a:prstGeom prst="rect">
            <a:avLst/>
          </a:prstGeom>
        </p:spPr>
      </p:pic>
    </p:spTree>
    <p:extLst>
      <p:ext uri="{BB962C8B-B14F-4D97-AF65-F5344CB8AC3E}">
        <p14:creationId xmlns:p14="http://schemas.microsoft.com/office/powerpoint/2010/main" val="1866508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1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1">
            <a:extLst>
              <a:ext uri="{FF2B5EF4-FFF2-40B4-BE49-F238E27FC236}">
                <a16:creationId xmlns:a16="http://schemas.microsoft.com/office/drawing/2014/main" id="{964C7AAB-5F8B-F356-A714-5ACDCEE7330E}"/>
              </a:ext>
            </a:extLst>
          </p:cNvPr>
          <p:cNvSpPr txBox="1">
            <a:spLocks/>
          </p:cNvSpPr>
          <p:nvPr/>
        </p:nvSpPr>
        <p:spPr>
          <a:xfrm>
            <a:off x="1882171" y="2154120"/>
            <a:ext cx="4043844" cy="971125"/>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marL="0" marR="0" lvl="0" indent="0" algn="ctr" defTabSz="914400" rtl="0" eaLnBrk="1" fontAlgn="auto" latinLnBrk="0" hangingPunct="1">
              <a:lnSpc>
                <a:spcPct val="150000"/>
              </a:lnSpc>
              <a:spcBef>
                <a:spcPct val="0"/>
              </a:spcBef>
              <a:spcAft>
                <a:spcPts val="0"/>
              </a:spcAft>
              <a:buClrTx/>
              <a:buSzTx/>
              <a:buFontTx/>
              <a:buNone/>
              <a:tabLst/>
              <a:defRPr/>
            </a:pPr>
            <a:r>
              <a:rPr kumimoji="0" lang="en-US" altLang="zh-CN" sz="48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Thanks</a:t>
            </a:r>
            <a:r>
              <a:rPr kumimoji="0" lang="zh-CN" altLang="en-US" sz="48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a:t>
            </a:r>
            <a:endParaRPr kumimoji="0" lang="en-US" altLang="zh-CN" sz="48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endParaRPr>
          </a:p>
        </p:txBody>
      </p:sp>
      <p:sp>
        <p:nvSpPr>
          <p:cNvPr id="5" name="标题 1">
            <a:extLst>
              <a:ext uri="{FF2B5EF4-FFF2-40B4-BE49-F238E27FC236}">
                <a16:creationId xmlns:a16="http://schemas.microsoft.com/office/drawing/2014/main" id="{3008D126-54F0-4870-A257-A7A91AC6F9A5}"/>
              </a:ext>
            </a:extLst>
          </p:cNvPr>
          <p:cNvSpPr txBox="1">
            <a:spLocks/>
          </p:cNvSpPr>
          <p:nvPr/>
        </p:nvSpPr>
        <p:spPr>
          <a:xfrm>
            <a:off x="9534144" y="5776639"/>
            <a:ext cx="2029206" cy="404705"/>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marL="0" marR="0" lvl="0" indent="0" algn="r" defTabSz="914400" rtl="0" eaLnBrk="1" fontAlgn="auto" latinLnBrk="0" hangingPunct="1">
              <a:lnSpc>
                <a:spcPct val="150000"/>
              </a:lnSpc>
              <a:spcBef>
                <a:spcPct val="0"/>
              </a:spcBef>
              <a:spcAft>
                <a:spcPts val="0"/>
              </a:spcAft>
              <a:buClrTx/>
              <a:buSzTx/>
              <a:buFontTx/>
              <a:buNone/>
              <a:tabLst/>
              <a:defRPr/>
            </a:pPr>
            <a:r>
              <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2024 / 12 / 27</a:t>
            </a:r>
          </a:p>
        </p:txBody>
      </p:sp>
      <p:sp>
        <p:nvSpPr>
          <p:cNvPr id="6" name="标题 1">
            <a:extLst>
              <a:ext uri="{FF2B5EF4-FFF2-40B4-BE49-F238E27FC236}">
                <a16:creationId xmlns:a16="http://schemas.microsoft.com/office/drawing/2014/main" id="{16CA10BB-7229-4E96-849B-DCD842D36A31}"/>
              </a:ext>
            </a:extLst>
          </p:cNvPr>
          <p:cNvSpPr>
            <a:spLocks noGrp="1"/>
          </p:cNvSpPr>
          <p:nvPr>
            <p:ph type="ctrTitle"/>
          </p:nvPr>
        </p:nvSpPr>
        <p:spPr>
          <a:xfrm>
            <a:off x="455836" y="3602244"/>
            <a:ext cx="10626692" cy="763180"/>
          </a:xfrm>
        </p:spPr>
        <p:txBody>
          <a:bodyPr>
            <a:noAutofit/>
          </a:bodyPr>
          <a:lstStyle/>
          <a:p>
            <a:pPr algn="ctr">
              <a:lnSpc>
                <a:spcPct val="150000"/>
              </a:lnSpc>
            </a:pPr>
            <a:r>
              <a:rPr lang="en-US" altLang="zh-CN" sz="2800" b="1" dirty="0">
                <a:effectLst/>
                <a:latin typeface="+mj-lt"/>
                <a:ea typeface="微软雅黑" panose="020B0503020204020204" pitchFamily="34" charset="-122"/>
              </a:rPr>
              <a:t>Speedbump Detection and Distance Measurement</a:t>
            </a:r>
          </a:p>
        </p:txBody>
      </p:sp>
      <p:sp>
        <p:nvSpPr>
          <p:cNvPr id="8" name="标题 1">
            <a:extLst>
              <a:ext uri="{FF2B5EF4-FFF2-40B4-BE49-F238E27FC236}">
                <a16:creationId xmlns:a16="http://schemas.microsoft.com/office/drawing/2014/main" id="{6461BEE8-30E9-4527-BA15-0C795C87A352}"/>
              </a:ext>
            </a:extLst>
          </p:cNvPr>
          <p:cNvSpPr txBox="1">
            <a:spLocks/>
          </p:cNvSpPr>
          <p:nvPr/>
        </p:nvSpPr>
        <p:spPr>
          <a:xfrm>
            <a:off x="3196670" y="4203880"/>
            <a:ext cx="5193792" cy="536448"/>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a:lnSpc>
                <a:spcPct val="150000"/>
              </a:lnSpc>
            </a:pPr>
            <a:r>
              <a:rPr lang="en-US" altLang="zh-CN" sz="1800" dirty="0">
                <a:solidFill>
                  <a:srgbClr val="0070C0"/>
                </a:solidFill>
                <a:latin typeface="+mj-lt"/>
                <a:ea typeface="微软雅黑" panose="020B0503020204020204" pitchFamily="34" charset="-122"/>
              </a:rPr>
              <a:t>Final Project for Computer Vision</a:t>
            </a:r>
          </a:p>
        </p:txBody>
      </p:sp>
      <p:grpSp>
        <p:nvGrpSpPr>
          <p:cNvPr id="10" name="组合 9">
            <a:extLst>
              <a:ext uri="{FF2B5EF4-FFF2-40B4-BE49-F238E27FC236}">
                <a16:creationId xmlns:a16="http://schemas.microsoft.com/office/drawing/2014/main" id="{EEFC893F-BB08-432A-B7C9-707DDA269E39}"/>
              </a:ext>
            </a:extLst>
          </p:cNvPr>
          <p:cNvGrpSpPr/>
          <p:nvPr/>
        </p:nvGrpSpPr>
        <p:grpSpPr>
          <a:xfrm>
            <a:off x="3225245" y="5776639"/>
            <a:ext cx="4043053" cy="763180"/>
            <a:chOff x="1438656" y="3872140"/>
            <a:chExt cx="4043053" cy="763180"/>
          </a:xfrm>
        </p:grpSpPr>
        <p:sp>
          <p:nvSpPr>
            <p:cNvPr id="11" name="标题 1">
              <a:extLst>
                <a:ext uri="{FF2B5EF4-FFF2-40B4-BE49-F238E27FC236}">
                  <a16:creationId xmlns:a16="http://schemas.microsoft.com/office/drawing/2014/main" id="{1CDF11DC-7092-4085-BF28-4B4AF5803CF0}"/>
                </a:ext>
              </a:extLst>
            </p:cNvPr>
            <p:cNvSpPr txBox="1">
              <a:spLocks/>
            </p:cNvSpPr>
            <p:nvPr/>
          </p:nvSpPr>
          <p:spPr>
            <a:xfrm>
              <a:off x="3196670" y="3872140"/>
              <a:ext cx="2285039" cy="76318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marL="0" marR="0" lvl="0" indent="0" defTabSz="914400" rtl="0" eaLnBrk="1" fontAlgn="auto" latinLnBrk="0" hangingPunct="1">
                <a:lnSpc>
                  <a:spcPct val="150000"/>
                </a:lnSpc>
                <a:spcBef>
                  <a:spcPct val="0"/>
                </a:spcBef>
                <a:spcAft>
                  <a:spcPts val="0"/>
                </a:spcAft>
                <a:buClrTx/>
                <a:buSzTx/>
                <a:buFontTx/>
                <a:buNone/>
                <a:tabLst/>
                <a:defRPr/>
              </a:pPr>
              <a:r>
                <a:rPr lang="en-US" altLang="zh-CN" sz="1600" dirty="0">
                  <a:solidFill>
                    <a:prstClr val="black"/>
                  </a:solidFill>
                  <a:latin typeface="微软雅黑"/>
                  <a:ea typeface="微软雅黑" panose="020B0503020204020204" pitchFamily="34" charset="-122"/>
                </a:rPr>
                <a:t>2250758</a:t>
              </a:r>
              <a:r>
                <a:rPr lang="zh-CN" altLang="en-US" sz="1600" dirty="0">
                  <a:solidFill>
                    <a:prstClr val="black"/>
                  </a:solidFill>
                  <a:latin typeface="微软雅黑"/>
                  <a:ea typeface="微软雅黑" panose="020B0503020204020204" pitchFamily="34" charset="-122"/>
                </a:rPr>
                <a:t> </a:t>
              </a:r>
              <a:r>
                <a:rPr lang="en-US" altLang="zh-CN" sz="1600" dirty="0" err="1">
                  <a:solidFill>
                    <a:prstClr val="black"/>
                  </a:solidFill>
                  <a:latin typeface="微软雅黑"/>
                  <a:ea typeface="微软雅黑" panose="020B0503020204020204" pitchFamily="34" charset="-122"/>
                </a:rPr>
                <a:t>Jishen</a:t>
              </a:r>
              <a:r>
                <a:rPr lang="en-US" altLang="zh-CN" sz="1600" dirty="0">
                  <a:solidFill>
                    <a:prstClr val="black"/>
                  </a:solidFill>
                  <a:latin typeface="微软雅黑"/>
                  <a:ea typeface="微软雅黑" panose="020B0503020204020204" pitchFamily="34" charset="-122"/>
                </a:rPr>
                <a:t> Lin</a:t>
              </a:r>
            </a:p>
            <a:p>
              <a:pPr marL="0" marR="0" lvl="0" indent="0" defTabSz="914400" rtl="0" eaLnBrk="1" fontAlgn="auto" latinLnBrk="0" hangingPunct="1">
                <a:lnSpc>
                  <a:spcPct val="150000"/>
                </a:lnSpc>
                <a:spcBef>
                  <a:spcPct val="0"/>
                </a:spcBef>
                <a:spcAft>
                  <a:spcPts val="0"/>
                </a:spcAft>
                <a:buClrTx/>
                <a:buSzTx/>
                <a:buFontTx/>
                <a:buNone/>
                <a:tabLst/>
                <a:defRPr/>
              </a:pPr>
              <a:r>
                <a:rPr lang="en-US" altLang="zh-CN" sz="1600" dirty="0">
                  <a:solidFill>
                    <a:prstClr val="black"/>
                  </a:solidFill>
                  <a:latin typeface="微软雅黑"/>
                  <a:ea typeface="微软雅黑" panose="020B0503020204020204" pitchFamily="34" charset="-122"/>
                </a:rPr>
                <a:t>2251730 </a:t>
              </a:r>
              <a:r>
                <a:rPr lang="en-US" altLang="zh-CN" sz="1600" dirty="0" err="1">
                  <a:solidFill>
                    <a:prstClr val="black"/>
                  </a:solidFill>
                  <a:latin typeface="微软雅黑"/>
                  <a:ea typeface="微软雅黑" panose="020B0503020204020204" pitchFamily="34" charset="-122"/>
                </a:rPr>
                <a:t>Shuyi</a:t>
              </a:r>
              <a:r>
                <a:rPr lang="en-US" altLang="zh-CN" sz="1600" dirty="0">
                  <a:solidFill>
                    <a:prstClr val="black"/>
                  </a:solidFill>
                  <a:latin typeface="微软雅黑"/>
                  <a:ea typeface="微软雅黑" panose="020B0503020204020204" pitchFamily="34" charset="-122"/>
                </a:rPr>
                <a:t> Liu</a:t>
              </a:r>
              <a:endPar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endParaRPr>
            </a:p>
          </p:txBody>
        </p:sp>
        <p:sp>
          <p:nvSpPr>
            <p:cNvPr id="12" name="标题 1">
              <a:extLst>
                <a:ext uri="{FF2B5EF4-FFF2-40B4-BE49-F238E27FC236}">
                  <a16:creationId xmlns:a16="http://schemas.microsoft.com/office/drawing/2014/main" id="{2D351675-3622-45C0-8B6C-641E3FBCE8B9}"/>
                </a:ext>
              </a:extLst>
            </p:cNvPr>
            <p:cNvSpPr txBox="1">
              <a:spLocks/>
            </p:cNvSpPr>
            <p:nvPr/>
          </p:nvSpPr>
          <p:spPr>
            <a:xfrm>
              <a:off x="1438656" y="3872140"/>
              <a:ext cx="1916510" cy="76318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marL="0" marR="0" lvl="0" indent="0" defTabSz="914400" rtl="0" eaLnBrk="1" fontAlgn="auto" latinLnBrk="0" hangingPunct="1">
                <a:lnSpc>
                  <a:spcPct val="150000"/>
                </a:lnSpc>
                <a:spcBef>
                  <a:spcPct val="0"/>
                </a:spcBef>
                <a:spcAft>
                  <a:spcPts val="0"/>
                </a:spcAft>
                <a:buClrTx/>
                <a:buSzTx/>
                <a:buFontTx/>
                <a:buNone/>
                <a:tabLst/>
                <a:defRPr/>
              </a:pPr>
              <a:r>
                <a:rPr lang="en-US" altLang="zh-CN" sz="1600" dirty="0">
                  <a:solidFill>
                    <a:prstClr val="black"/>
                  </a:solidFill>
                  <a:latin typeface="微软雅黑"/>
                  <a:ea typeface="微软雅黑" panose="020B0503020204020204" pitchFamily="34" charset="-122"/>
                </a:rPr>
                <a:t>Team Members</a:t>
              </a:r>
              <a:r>
                <a:rPr lang="zh-CN" altLang="en-US" sz="1600" dirty="0">
                  <a:solidFill>
                    <a:prstClr val="black"/>
                  </a:solidFill>
                  <a:latin typeface="微软雅黑"/>
                  <a:ea typeface="微软雅黑" panose="020B0503020204020204" pitchFamily="34" charset="-122"/>
                </a:rPr>
                <a:t>：</a:t>
              </a:r>
              <a:endParaRPr lang="en-US" altLang="zh-CN" sz="1600" dirty="0">
                <a:solidFill>
                  <a:prstClr val="black"/>
                </a:solidFill>
                <a:latin typeface="微软雅黑"/>
                <a:ea typeface="微软雅黑" panose="020B0503020204020204" pitchFamily="34" charset="-122"/>
              </a:endParaRPr>
            </a:p>
            <a:p>
              <a:pPr marL="0" marR="0" lvl="0" indent="0" defTabSz="914400" rtl="0" eaLnBrk="1" fontAlgn="auto" latinLnBrk="0" hangingPunct="1">
                <a:lnSpc>
                  <a:spcPct val="150000"/>
                </a:lnSpc>
                <a:spcBef>
                  <a:spcPct val="0"/>
                </a:spcBef>
                <a:spcAft>
                  <a:spcPts val="0"/>
                </a:spcAft>
                <a:buClrTx/>
                <a:buSzTx/>
                <a:buFontTx/>
                <a:buNone/>
                <a:tabLst/>
                <a:defRPr/>
              </a:pPr>
              <a:endPar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3"/>
          <p:cNvSpPr txBox="1"/>
          <p:nvPr/>
        </p:nvSpPr>
        <p:spPr>
          <a:xfrm>
            <a:off x="1215509" y="3076145"/>
            <a:ext cx="1973436" cy="606927"/>
          </a:xfrm>
          <a:prstGeom prst="rect">
            <a:avLst/>
          </a:prstGeom>
        </p:spPr>
        <p:txBody>
          <a:bodyPr>
            <a:normAutofit/>
          </a:bodyPr>
          <a:lstStyle>
            <a:lvl1pPr algn="l" defTabSz="914400" rtl="0" eaLnBrk="1" latinLnBrk="0" hangingPunct="1">
              <a:lnSpc>
                <a:spcPct val="90000"/>
              </a:lnSpc>
              <a:spcBef>
                <a:spcPct val="0"/>
              </a:spcBef>
              <a:buNone/>
              <a:defRPr sz="2800" b="1" kern="1200">
                <a:solidFill>
                  <a:schemeClr val="tx1"/>
                </a:solidFill>
                <a:latin typeface="+mj-ea"/>
                <a:ea typeface="+mj-ea"/>
                <a:cs typeface="+mj-cs"/>
              </a:defRPr>
            </a:lvl1pPr>
          </a:lstStyle>
          <a:p>
            <a:pPr marL="0" marR="0" lvl="0" indent="0" algn="ctr" defTabSz="914400" rtl="0" eaLnBrk="1" fontAlgn="auto" latinLnBrk="0" hangingPunct="1">
              <a:lnSpc>
                <a:spcPct val="125000"/>
              </a:lnSpc>
              <a:spcBef>
                <a:spcPct val="0"/>
              </a:spcBef>
              <a:spcAft>
                <a:spcPts val="0"/>
              </a:spcAft>
              <a:buClrTx/>
              <a:buSzTx/>
              <a:buFontTx/>
              <a:buNone/>
              <a:tabLst/>
              <a:defRPr/>
            </a:pPr>
            <a:r>
              <a:rPr kumimoji="0" lang="en-US" altLang="zh-CN" b="1" i="0" u="none" strike="noStrike" kern="1200" cap="none" spc="0" normalizeH="0" baseline="0" noProof="0" dirty="0">
                <a:ln>
                  <a:noFill/>
                </a:ln>
                <a:solidFill>
                  <a:srgbClr val="002060"/>
                </a:solidFill>
                <a:effectLst/>
                <a:uLnTx/>
                <a:uFillTx/>
                <a:latin typeface="微软雅黑"/>
                <a:ea typeface="微软雅黑"/>
                <a:cs typeface="+mj-cs"/>
              </a:rPr>
              <a:t>Steps</a:t>
            </a:r>
            <a:endParaRPr kumimoji="0" lang="zh-CN" altLang="en-US" b="1" i="0" u="none" strike="noStrike" kern="1200" cap="none" spc="0" normalizeH="0" baseline="0" noProof="0" dirty="0">
              <a:ln>
                <a:noFill/>
              </a:ln>
              <a:solidFill>
                <a:srgbClr val="002060"/>
              </a:solidFill>
              <a:effectLst/>
              <a:uLnTx/>
              <a:uFillTx/>
              <a:latin typeface="微软雅黑"/>
              <a:ea typeface="微软雅黑"/>
              <a:cs typeface="+mj-cs"/>
            </a:endParaRPr>
          </a:p>
        </p:txBody>
      </p:sp>
      <p:cxnSp>
        <p:nvCxnSpPr>
          <p:cNvPr id="23" name="直接连接符 22"/>
          <p:cNvCxnSpPr>
            <a:cxnSpLocks/>
          </p:cNvCxnSpPr>
          <p:nvPr/>
        </p:nvCxnSpPr>
        <p:spPr>
          <a:xfrm>
            <a:off x="3305521" y="721395"/>
            <a:ext cx="0" cy="5440317"/>
          </a:xfrm>
          <a:prstGeom prst="line">
            <a:avLst/>
          </a:prstGeom>
        </p:spPr>
        <p:style>
          <a:lnRef idx="1">
            <a:schemeClr val="accent1"/>
          </a:lnRef>
          <a:fillRef idx="0">
            <a:schemeClr val="accent1"/>
          </a:fillRef>
          <a:effectRef idx="0">
            <a:schemeClr val="accent1"/>
          </a:effectRef>
          <a:fontRef idx="minor">
            <a:schemeClr val="tx1"/>
          </a:fontRef>
        </p:style>
      </p:cxnSp>
      <p:grpSp>
        <p:nvGrpSpPr>
          <p:cNvPr id="55" name="组合 54"/>
          <p:cNvGrpSpPr/>
          <p:nvPr/>
        </p:nvGrpSpPr>
        <p:grpSpPr>
          <a:xfrm>
            <a:off x="692626" y="2464481"/>
            <a:ext cx="1973435" cy="1831294"/>
            <a:chOff x="3499700" y="3154849"/>
            <a:chExt cx="1107440" cy="838200"/>
          </a:xfrm>
        </p:grpSpPr>
        <p:cxnSp>
          <p:nvCxnSpPr>
            <p:cNvPr id="45" name="直接连接符 44"/>
            <p:cNvCxnSpPr/>
            <p:nvPr/>
          </p:nvCxnSpPr>
          <p:spPr>
            <a:xfrm>
              <a:off x="3499700" y="3154849"/>
              <a:ext cx="1107440" cy="0"/>
            </a:xfrm>
            <a:prstGeom prst="line">
              <a:avLst/>
            </a:prstGeom>
            <a:ln w="41275" cap="rnd">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3711367" y="3992574"/>
              <a:ext cx="895773" cy="475"/>
            </a:xfrm>
            <a:prstGeom prst="line">
              <a:avLst/>
            </a:prstGeom>
            <a:ln w="41275" cap="rnd">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3711367" y="3154849"/>
              <a:ext cx="0" cy="837725"/>
            </a:xfrm>
            <a:prstGeom prst="line">
              <a:avLst/>
            </a:prstGeom>
            <a:ln w="41275" cap="rnd">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4607140" y="3154849"/>
              <a:ext cx="0" cy="130218"/>
            </a:xfrm>
            <a:prstGeom prst="line">
              <a:avLst/>
            </a:prstGeom>
            <a:ln w="41275" cap="rnd">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4607140" y="3862356"/>
              <a:ext cx="0" cy="130218"/>
            </a:xfrm>
            <a:prstGeom prst="line">
              <a:avLst/>
            </a:prstGeom>
            <a:ln w="41275" cap="rnd">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grpSp>
      <p:grpSp>
        <p:nvGrpSpPr>
          <p:cNvPr id="24" name="组合 23">
            <a:extLst>
              <a:ext uri="{FF2B5EF4-FFF2-40B4-BE49-F238E27FC236}">
                <a16:creationId xmlns:a16="http://schemas.microsoft.com/office/drawing/2014/main" id="{CE73EFFC-0B09-FA91-313E-706EE85E4A21}"/>
              </a:ext>
            </a:extLst>
          </p:cNvPr>
          <p:cNvGrpSpPr/>
          <p:nvPr/>
        </p:nvGrpSpPr>
        <p:grpSpPr>
          <a:xfrm>
            <a:off x="3853576" y="599141"/>
            <a:ext cx="6812037" cy="833690"/>
            <a:chOff x="5085129" y="793703"/>
            <a:chExt cx="6812037" cy="833690"/>
          </a:xfrm>
        </p:grpSpPr>
        <p:sp>
          <p:nvSpPr>
            <p:cNvPr id="6" name="椭圆 5"/>
            <p:cNvSpPr/>
            <p:nvPr/>
          </p:nvSpPr>
          <p:spPr>
            <a:xfrm>
              <a:off x="5085129" y="915957"/>
              <a:ext cx="646332" cy="64633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微软雅黑"/>
                  <a:ea typeface="微软雅黑"/>
                  <a:cs typeface="+mn-cs"/>
                </a:rPr>
                <a:t>1</a:t>
              </a:r>
              <a:endParaRPr kumimoji="0" lang="zh-CN" altLang="en-US" sz="2400" b="1"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10" name="文本框 9"/>
            <p:cNvSpPr txBox="1"/>
            <p:nvPr/>
          </p:nvSpPr>
          <p:spPr>
            <a:xfrm>
              <a:off x="5866337" y="793703"/>
              <a:ext cx="6030829" cy="833690"/>
            </a:xfrm>
            <a:prstGeom prst="rect">
              <a:avLst/>
            </a:prstGeom>
            <a:noFill/>
          </p:spPr>
          <p:txBody>
            <a:bodyPr wrap="square" rtlCol="0">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black"/>
                  </a:solidFill>
                  <a:effectLst/>
                  <a:uLnTx/>
                  <a:uFillTx/>
                  <a:latin typeface="微软雅黑"/>
                  <a:ea typeface="微软雅黑"/>
                  <a:cs typeface="+mn-cs"/>
                </a:rPr>
                <a:t>Camera Calibration</a:t>
              </a:r>
            </a:p>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1600" b="1" u="none" strike="noStrike" kern="1200" cap="none" spc="0" normalizeH="0" baseline="0" noProof="0" dirty="0">
                  <a:ln>
                    <a:noFill/>
                  </a:ln>
                  <a:solidFill>
                    <a:srgbClr val="002060"/>
                  </a:solidFill>
                  <a:effectLst/>
                  <a:uLnTx/>
                  <a:uFillTx/>
                  <a:latin typeface="微软雅黑"/>
                  <a:ea typeface="微软雅黑"/>
                  <a:cs typeface="+mn-cs"/>
                </a:rPr>
                <a:t>Camera Calibration and Obtaining Intrinsic Parameters</a:t>
              </a:r>
            </a:p>
          </p:txBody>
        </p:sp>
      </p:grpSp>
      <p:grpSp>
        <p:nvGrpSpPr>
          <p:cNvPr id="25" name="组合 24">
            <a:extLst>
              <a:ext uri="{FF2B5EF4-FFF2-40B4-BE49-F238E27FC236}">
                <a16:creationId xmlns:a16="http://schemas.microsoft.com/office/drawing/2014/main" id="{043010AF-DD4A-98DE-70CE-AB61557C92DE}"/>
              </a:ext>
            </a:extLst>
          </p:cNvPr>
          <p:cNvGrpSpPr/>
          <p:nvPr/>
        </p:nvGrpSpPr>
        <p:grpSpPr>
          <a:xfrm>
            <a:off x="3853576" y="1797637"/>
            <a:ext cx="8251543" cy="833690"/>
            <a:chOff x="5085129" y="1898603"/>
            <a:chExt cx="8251543" cy="833690"/>
          </a:xfrm>
        </p:grpSpPr>
        <p:sp>
          <p:nvSpPr>
            <p:cNvPr id="4" name="椭圆 3">
              <a:extLst>
                <a:ext uri="{FF2B5EF4-FFF2-40B4-BE49-F238E27FC236}">
                  <a16:creationId xmlns:a16="http://schemas.microsoft.com/office/drawing/2014/main" id="{92C2460F-1A6D-B506-B1DA-3A572558FC74}"/>
                </a:ext>
              </a:extLst>
            </p:cNvPr>
            <p:cNvSpPr/>
            <p:nvPr/>
          </p:nvSpPr>
          <p:spPr>
            <a:xfrm>
              <a:off x="5085129" y="2020857"/>
              <a:ext cx="646332" cy="64633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微软雅黑"/>
                  <a:ea typeface="微软雅黑"/>
                  <a:cs typeface="+mn-cs"/>
                </a:rPr>
                <a:t>2</a:t>
              </a:r>
              <a:endParaRPr kumimoji="0" lang="zh-CN" altLang="en-US" sz="2400" b="1"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9" name="文本框 8">
              <a:extLst>
                <a:ext uri="{FF2B5EF4-FFF2-40B4-BE49-F238E27FC236}">
                  <a16:creationId xmlns:a16="http://schemas.microsoft.com/office/drawing/2014/main" id="{457D35C7-312D-214B-D248-296BE6A5F9A9}"/>
                </a:ext>
              </a:extLst>
            </p:cNvPr>
            <p:cNvSpPr txBox="1"/>
            <p:nvPr/>
          </p:nvSpPr>
          <p:spPr>
            <a:xfrm>
              <a:off x="5866338" y="1898603"/>
              <a:ext cx="7470334" cy="833690"/>
            </a:xfrm>
            <a:prstGeom prst="rect">
              <a:avLst/>
            </a:prstGeom>
            <a:noFill/>
          </p:spPr>
          <p:txBody>
            <a:bodyPr wrap="square" rtlCol="0">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black"/>
                  </a:solidFill>
                  <a:effectLst/>
                  <a:uLnTx/>
                  <a:uFillTx/>
                  <a:latin typeface="微软雅黑"/>
                  <a:ea typeface="微软雅黑"/>
                  <a:cs typeface="+mn-cs"/>
                </a:rPr>
                <a:t>Homographic Matrix Estimation</a:t>
              </a:r>
            </a:p>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Calculating </a:t>
              </a:r>
              <a:r>
                <a:rPr kumimoji="0" lang="en-US" altLang="zh-CN" sz="1600" b="1" i="0" u="none" strike="noStrike" kern="1200" cap="none" spc="0" normalizeH="0" baseline="0" noProof="0" dirty="0" err="1">
                  <a:ln>
                    <a:noFill/>
                  </a:ln>
                  <a:solidFill>
                    <a:srgbClr val="002060"/>
                  </a:solidFill>
                  <a:effectLst/>
                  <a:uLnTx/>
                  <a:uFillTx/>
                  <a:latin typeface="微软雅黑"/>
                  <a:ea typeface="微软雅黑"/>
                  <a:cs typeface="+mn-cs"/>
                </a:rPr>
                <a:t>Homography</a:t>
              </a: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 Matrix Between Camera and Road Surface</a:t>
              </a:r>
            </a:p>
          </p:txBody>
        </p:sp>
      </p:grpSp>
      <p:grpSp>
        <p:nvGrpSpPr>
          <p:cNvPr id="26" name="组合 25">
            <a:extLst>
              <a:ext uri="{FF2B5EF4-FFF2-40B4-BE49-F238E27FC236}">
                <a16:creationId xmlns:a16="http://schemas.microsoft.com/office/drawing/2014/main" id="{7277EA09-925A-5F00-AE0D-C589EF416170}"/>
              </a:ext>
            </a:extLst>
          </p:cNvPr>
          <p:cNvGrpSpPr/>
          <p:nvPr/>
        </p:nvGrpSpPr>
        <p:grpSpPr>
          <a:xfrm>
            <a:off x="3853576" y="2996133"/>
            <a:ext cx="6659081" cy="833690"/>
            <a:chOff x="5085129" y="2921209"/>
            <a:chExt cx="6659081" cy="833690"/>
          </a:xfrm>
        </p:grpSpPr>
        <p:sp>
          <p:nvSpPr>
            <p:cNvPr id="12" name="椭圆 11">
              <a:extLst>
                <a:ext uri="{FF2B5EF4-FFF2-40B4-BE49-F238E27FC236}">
                  <a16:creationId xmlns:a16="http://schemas.microsoft.com/office/drawing/2014/main" id="{2351CEEC-EF15-8BC6-9603-28B1C4D310E8}"/>
                </a:ext>
              </a:extLst>
            </p:cNvPr>
            <p:cNvSpPr/>
            <p:nvPr/>
          </p:nvSpPr>
          <p:spPr>
            <a:xfrm>
              <a:off x="5085129" y="3043463"/>
              <a:ext cx="646332" cy="64633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微软雅黑"/>
                  <a:ea typeface="微软雅黑"/>
                  <a:cs typeface="+mn-cs"/>
                </a:rPr>
                <a:t>3</a:t>
              </a:r>
              <a:endParaRPr kumimoji="0" lang="zh-CN" altLang="en-US" sz="2400" b="1"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13" name="文本框 12">
              <a:extLst>
                <a:ext uri="{FF2B5EF4-FFF2-40B4-BE49-F238E27FC236}">
                  <a16:creationId xmlns:a16="http://schemas.microsoft.com/office/drawing/2014/main" id="{C5B15E50-E71B-7CEF-3F6E-5F2574DFC72C}"/>
                </a:ext>
              </a:extLst>
            </p:cNvPr>
            <p:cNvSpPr txBox="1"/>
            <p:nvPr/>
          </p:nvSpPr>
          <p:spPr>
            <a:xfrm>
              <a:off x="5866337" y="2921209"/>
              <a:ext cx="5877873" cy="833690"/>
            </a:xfrm>
            <a:prstGeom prst="rect">
              <a:avLst/>
            </a:prstGeom>
            <a:noFill/>
          </p:spPr>
          <p:txBody>
            <a:bodyPr wrap="square" rtlCol="0">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black"/>
                  </a:solidFill>
                  <a:effectLst/>
                  <a:uLnTx/>
                  <a:uFillTx/>
                  <a:latin typeface="微软雅黑"/>
                  <a:ea typeface="微软雅黑"/>
                  <a:cs typeface="+mn-cs"/>
                </a:rPr>
                <a:t>Target Detection</a:t>
              </a:r>
            </a:p>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Implementing Speedbump Detection Using YOLOv8</a:t>
              </a:r>
            </a:p>
          </p:txBody>
        </p:sp>
      </p:grpSp>
      <p:grpSp>
        <p:nvGrpSpPr>
          <p:cNvPr id="27" name="组合 26">
            <a:extLst>
              <a:ext uri="{FF2B5EF4-FFF2-40B4-BE49-F238E27FC236}">
                <a16:creationId xmlns:a16="http://schemas.microsoft.com/office/drawing/2014/main" id="{EBC417DD-816C-8A97-FF23-3E188E1526B8}"/>
              </a:ext>
            </a:extLst>
          </p:cNvPr>
          <p:cNvGrpSpPr/>
          <p:nvPr/>
        </p:nvGrpSpPr>
        <p:grpSpPr>
          <a:xfrm>
            <a:off x="3853576" y="4194629"/>
            <a:ext cx="8124793" cy="833690"/>
            <a:chOff x="5085129" y="4125708"/>
            <a:chExt cx="8124793" cy="833690"/>
          </a:xfrm>
        </p:grpSpPr>
        <p:sp>
          <p:nvSpPr>
            <p:cNvPr id="16" name="椭圆 15">
              <a:extLst>
                <a:ext uri="{FF2B5EF4-FFF2-40B4-BE49-F238E27FC236}">
                  <a16:creationId xmlns:a16="http://schemas.microsoft.com/office/drawing/2014/main" id="{9653703C-6629-F4B2-5872-727A3FEDF2E6}"/>
                </a:ext>
              </a:extLst>
            </p:cNvPr>
            <p:cNvSpPr/>
            <p:nvPr/>
          </p:nvSpPr>
          <p:spPr>
            <a:xfrm>
              <a:off x="5085129" y="4247962"/>
              <a:ext cx="646332" cy="64633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微软雅黑"/>
                  <a:ea typeface="微软雅黑"/>
                  <a:cs typeface="+mn-cs"/>
                </a:rPr>
                <a:t>4</a:t>
              </a:r>
              <a:endParaRPr kumimoji="0" lang="zh-CN" altLang="en-US" sz="2400" b="1"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18" name="文本框 17">
              <a:extLst>
                <a:ext uri="{FF2B5EF4-FFF2-40B4-BE49-F238E27FC236}">
                  <a16:creationId xmlns:a16="http://schemas.microsoft.com/office/drawing/2014/main" id="{F753F5D2-62C6-A4FF-018D-C15F01932297}"/>
                </a:ext>
              </a:extLst>
            </p:cNvPr>
            <p:cNvSpPr txBox="1"/>
            <p:nvPr/>
          </p:nvSpPr>
          <p:spPr>
            <a:xfrm>
              <a:off x="5866337" y="4125708"/>
              <a:ext cx="7343585" cy="833690"/>
            </a:xfrm>
            <a:prstGeom prst="rect">
              <a:avLst/>
            </a:prstGeom>
            <a:noFill/>
          </p:spPr>
          <p:txBody>
            <a:bodyPr wrap="square" rtlCol="0">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r>
                <a:rPr lang="en-US" altLang="zh-CN" sz="2400" b="1" dirty="0">
                  <a:solidFill>
                    <a:prstClr val="black"/>
                  </a:solidFill>
                  <a:latin typeface="微软雅黑"/>
                  <a:ea typeface="微软雅黑"/>
                </a:rPr>
                <a:t>Distance Measurement</a:t>
              </a:r>
            </a:p>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Measuring the Distance Between the Camera and the Speedbump</a:t>
              </a:r>
              <a:endParaRPr kumimoji="0" lang="zh-CN" altLang="en-US" sz="1600" b="1" i="0" u="none" strike="noStrike" kern="1200" cap="none" spc="0" normalizeH="0" baseline="0" noProof="0" dirty="0">
                <a:ln>
                  <a:noFill/>
                </a:ln>
                <a:solidFill>
                  <a:srgbClr val="002060"/>
                </a:solidFill>
                <a:effectLst/>
                <a:uLnTx/>
                <a:uFillTx/>
                <a:latin typeface="微软雅黑"/>
                <a:ea typeface="微软雅黑"/>
                <a:cs typeface="+mn-cs"/>
              </a:endParaRPr>
            </a:p>
          </p:txBody>
        </p:sp>
      </p:grpSp>
      <p:grpSp>
        <p:nvGrpSpPr>
          <p:cNvPr id="28" name="组合 27">
            <a:extLst>
              <a:ext uri="{FF2B5EF4-FFF2-40B4-BE49-F238E27FC236}">
                <a16:creationId xmlns:a16="http://schemas.microsoft.com/office/drawing/2014/main" id="{4B204E49-8525-C856-A9D7-DB1FE9C6FF92}"/>
              </a:ext>
            </a:extLst>
          </p:cNvPr>
          <p:cNvGrpSpPr/>
          <p:nvPr/>
        </p:nvGrpSpPr>
        <p:grpSpPr>
          <a:xfrm>
            <a:off x="3853576" y="5393126"/>
            <a:ext cx="7252643" cy="833690"/>
            <a:chOff x="5085129" y="5267601"/>
            <a:chExt cx="7252643" cy="833690"/>
          </a:xfrm>
        </p:grpSpPr>
        <p:sp>
          <p:nvSpPr>
            <p:cNvPr id="20" name="椭圆 19">
              <a:extLst>
                <a:ext uri="{FF2B5EF4-FFF2-40B4-BE49-F238E27FC236}">
                  <a16:creationId xmlns:a16="http://schemas.microsoft.com/office/drawing/2014/main" id="{05D392E2-11A5-A328-A68C-7A4F6568A2A7}"/>
                </a:ext>
              </a:extLst>
            </p:cNvPr>
            <p:cNvSpPr/>
            <p:nvPr/>
          </p:nvSpPr>
          <p:spPr>
            <a:xfrm>
              <a:off x="5085129" y="5389855"/>
              <a:ext cx="646332" cy="64633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微软雅黑"/>
                  <a:ea typeface="微软雅黑"/>
                  <a:cs typeface="+mn-cs"/>
                </a:rPr>
                <a:t>5</a:t>
              </a:r>
              <a:endParaRPr kumimoji="0" lang="zh-CN" altLang="en-US" sz="2400" b="1"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1" name="文本框 20">
              <a:extLst>
                <a:ext uri="{FF2B5EF4-FFF2-40B4-BE49-F238E27FC236}">
                  <a16:creationId xmlns:a16="http://schemas.microsoft.com/office/drawing/2014/main" id="{4A49B0DE-F879-FACA-DF34-994CE16AF3EC}"/>
                </a:ext>
              </a:extLst>
            </p:cNvPr>
            <p:cNvSpPr txBox="1"/>
            <p:nvPr/>
          </p:nvSpPr>
          <p:spPr>
            <a:xfrm>
              <a:off x="5866337" y="5267601"/>
              <a:ext cx="6471435" cy="833690"/>
            </a:xfrm>
            <a:prstGeom prst="rect">
              <a:avLst/>
            </a:prstGeom>
            <a:noFill/>
          </p:spPr>
          <p:txBody>
            <a:bodyPr wrap="square" rtlCol="0">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r>
                <a:rPr lang="en-US" altLang="zh-CN" sz="2400" b="1" dirty="0">
                  <a:solidFill>
                    <a:prstClr val="black"/>
                  </a:solidFill>
                  <a:latin typeface="微软雅黑"/>
                  <a:ea typeface="微软雅黑"/>
                </a:rPr>
                <a:t>Results Presentation</a:t>
              </a:r>
              <a:endParaRPr kumimoji="0" lang="en-US" altLang="zh-CN" sz="2400" b="1" i="0" u="none" strike="noStrike" kern="1200" cap="none" spc="0" normalizeH="0" baseline="0" noProof="0" dirty="0">
                <a:ln>
                  <a:noFill/>
                </a:ln>
                <a:solidFill>
                  <a:prstClr val="black"/>
                </a:solidFill>
                <a:effectLst/>
                <a:uLnTx/>
                <a:uFillTx/>
                <a:latin typeface="微软雅黑"/>
                <a:ea typeface="微软雅黑"/>
                <a:cs typeface="+mn-cs"/>
              </a:endParaRPr>
            </a:p>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Speedbump Detection and Distance Measurement</a:t>
              </a:r>
              <a:endParaRPr kumimoji="0" lang="zh-CN" altLang="en-US" sz="1600" b="1" i="0" u="none" strike="noStrike" kern="1200" cap="none" spc="0" normalizeH="0" baseline="0" noProof="0" dirty="0">
                <a:ln>
                  <a:noFill/>
                </a:ln>
                <a:solidFill>
                  <a:srgbClr val="002060"/>
                </a:solidFill>
                <a:effectLst/>
                <a:uLnTx/>
                <a:uFillTx/>
                <a:latin typeface="微软雅黑"/>
                <a:ea typeface="微软雅黑"/>
                <a:cs typeface="+mn-cs"/>
              </a:endParaRPr>
            </a:p>
          </p:txBody>
        </p:sp>
      </p:grpSp>
    </p:spTree>
    <p:extLst>
      <p:ext uri="{BB962C8B-B14F-4D97-AF65-F5344CB8AC3E}">
        <p14:creationId xmlns:p14="http://schemas.microsoft.com/office/powerpoint/2010/main" val="227114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1143001" y="2644169"/>
            <a:ext cx="2035548" cy="156966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srgbClr val="5B9BD5">
                    <a:lumMod val="75000"/>
                  </a:srgbClr>
                </a:solidFill>
                <a:effectLst/>
                <a:uLnTx/>
                <a:uFillTx/>
                <a:latin typeface="微软雅黑"/>
                <a:ea typeface="微软雅黑"/>
                <a:cs typeface="+mn-cs"/>
              </a:rPr>
              <a:t>01</a:t>
            </a:r>
            <a:endParaRPr kumimoji="0" lang="zh-CN" altLang="en-US" sz="9600" b="1" i="0" u="none" strike="noStrike" kern="1200" cap="none" spc="0" normalizeH="0" baseline="0" noProof="0" dirty="0">
              <a:ln>
                <a:noFill/>
              </a:ln>
              <a:solidFill>
                <a:srgbClr val="5B9BD5">
                  <a:lumMod val="75000"/>
                </a:srgbClr>
              </a:solidFill>
              <a:effectLst/>
              <a:uLnTx/>
              <a:uFillTx/>
              <a:latin typeface="微软雅黑"/>
              <a:ea typeface="微软雅黑"/>
              <a:cs typeface="+mn-cs"/>
            </a:endParaRPr>
          </a:p>
        </p:txBody>
      </p:sp>
      <p:pic>
        <p:nvPicPr>
          <p:cNvPr id="11" name="图片 10"/>
          <p:cNvPicPr>
            <a:picLocks noChangeAspect="1"/>
          </p:cNvPicPr>
          <p:nvPr/>
        </p:nvPicPr>
        <p:blipFill>
          <a:blip r:embed="rId2"/>
          <a:stretch>
            <a:fillRect/>
          </a:stretch>
        </p:blipFill>
        <p:spPr>
          <a:xfrm>
            <a:off x="3178548" y="2127445"/>
            <a:ext cx="2992938" cy="2603109"/>
          </a:xfrm>
          <a:prstGeom prst="rect">
            <a:avLst/>
          </a:prstGeom>
        </p:spPr>
      </p:pic>
      <p:sp>
        <p:nvSpPr>
          <p:cNvPr id="4" name="文本框 3">
            <a:extLst>
              <a:ext uri="{FF2B5EF4-FFF2-40B4-BE49-F238E27FC236}">
                <a16:creationId xmlns:a16="http://schemas.microsoft.com/office/drawing/2014/main" id="{38E0A7E8-E9DE-1B42-34D6-52F464384F95}"/>
              </a:ext>
            </a:extLst>
          </p:cNvPr>
          <p:cNvSpPr txBox="1"/>
          <p:nvPr/>
        </p:nvSpPr>
        <p:spPr>
          <a:xfrm>
            <a:off x="4427527" y="2759055"/>
            <a:ext cx="7764473" cy="115685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prstClr val="black"/>
                </a:solidFill>
                <a:effectLst/>
                <a:uLnTx/>
                <a:uFillTx/>
                <a:latin typeface="微软雅黑"/>
                <a:ea typeface="微软雅黑"/>
                <a:cs typeface="+mn-cs"/>
              </a:rPr>
              <a:t>Camera Calibration</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Camera Calibration and Obtaining Intrinsic Parameters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椭圆 9">
            <a:extLst>
              <a:ext uri="{FF2B5EF4-FFF2-40B4-BE49-F238E27FC236}">
                <a16:creationId xmlns:a16="http://schemas.microsoft.com/office/drawing/2014/main" id="{2877A471-42AB-DC68-B092-54364D1165E9}"/>
              </a:ext>
            </a:extLst>
          </p:cNvPr>
          <p:cNvSpPr/>
          <p:nvPr/>
        </p:nvSpPr>
        <p:spPr>
          <a:xfrm>
            <a:off x="9267825" y="552451"/>
            <a:ext cx="361950" cy="361950"/>
          </a:xfrm>
          <a:prstGeom prst="ellipse">
            <a:avLst/>
          </a:prstGeom>
          <a:solidFill>
            <a:schemeClr val="accent5">
              <a:lumMod val="40000"/>
              <a:lumOff val="60000"/>
            </a:schemeClr>
          </a:solid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1" name="椭圆 10">
            <a:extLst>
              <a:ext uri="{FF2B5EF4-FFF2-40B4-BE49-F238E27FC236}">
                <a16:creationId xmlns:a16="http://schemas.microsoft.com/office/drawing/2014/main" id="{7E09F7AF-EEF0-EBEE-ED1E-474E69E23ED3}"/>
              </a:ext>
            </a:extLst>
          </p:cNvPr>
          <p:cNvSpPr/>
          <p:nvPr/>
        </p:nvSpPr>
        <p:spPr>
          <a:xfrm>
            <a:off x="9741693"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2" name="椭圆 11">
            <a:extLst>
              <a:ext uri="{FF2B5EF4-FFF2-40B4-BE49-F238E27FC236}">
                <a16:creationId xmlns:a16="http://schemas.microsoft.com/office/drawing/2014/main" id="{36115579-D11C-A2B3-C96B-4185E4804396}"/>
              </a:ext>
            </a:extLst>
          </p:cNvPr>
          <p:cNvSpPr/>
          <p:nvPr/>
        </p:nvSpPr>
        <p:spPr>
          <a:xfrm>
            <a:off x="10215562"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3" name="椭圆 12">
            <a:extLst>
              <a:ext uri="{FF2B5EF4-FFF2-40B4-BE49-F238E27FC236}">
                <a16:creationId xmlns:a16="http://schemas.microsoft.com/office/drawing/2014/main" id="{06ADDE0A-B9B2-A40E-B2FA-977756B309AC}"/>
              </a:ext>
            </a:extLst>
          </p:cNvPr>
          <p:cNvSpPr/>
          <p:nvPr/>
        </p:nvSpPr>
        <p:spPr>
          <a:xfrm>
            <a:off x="10689431"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5" name="椭圆 14">
            <a:extLst>
              <a:ext uri="{FF2B5EF4-FFF2-40B4-BE49-F238E27FC236}">
                <a16:creationId xmlns:a16="http://schemas.microsoft.com/office/drawing/2014/main" id="{F3166EFD-B7C3-4188-9A5D-5F5AFF32512A}"/>
              </a:ext>
            </a:extLst>
          </p:cNvPr>
          <p:cNvSpPr/>
          <p:nvPr/>
        </p:nvSpPr>
        <p:spPr>
          <a:xfrm>
            <a:off x="11163299"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7" name="文本框 16">
            <a:extLst>
              <a:ext uri="{FF2B5EF4-FFF2-40B4-BE49-F238E27FC236}">
                <a16:creationId xmlns:a16="http://schemas.microsoft.com/office/drawing/2014/main" id="{FD719629-9FC5-44C8-A6BC-C8F9CB05868A}"/>
              </a:ext>
            </a:extLst>
          </p:cNvPr>
          <p:cNvSpPr txBox="1"/>
          <p:nvPr/>
        </p:nvSpPr>
        <p:spPr>
          <a:xfrm>
            <a:off x="666750" y="1053863"/>
            <a:ext cx="10858498" cy="1090298"/>
          </a:xfrm>
          <a:prstGeom prst="rect">
            <a:avLst/>
          </a:prstGeom>
          <a:noFill/>
        </p:spPr>
        <p:txBody>
          <a:bodyPr wrap="square" rtlCol="0">
            <a:spAutoFit/>
          </a:bodyPr>
          <a:lstStyle/>
          <a:p>
            <a:pPr>
              <a:lnSpc>
                <a:spcPct val="150000"/>
              </a:lnSpc>
            </a:pPr>
            <a:r>
              <a:rPr lang="en-US" altLang="zh-CN" sz="1500" dirty="0"/>
              <a:t>Camera calibration aims to obtain the camera's internal parameters, which define its imaging properties, and external parameters, which describe its position and orientation in the world. For our project, it forms the basis for speed bump detection and distance measurement.</a:t>
            </a:r>
            <a:endParaRPr lang="zh-CN" altLang="en-US" sz="1500" dirty="0"/>
          </a:p>
        </p:txBody>
      </p:sp>
      <p:sp>
        <p:nvSpPr>
          <p:cNvPr id="2" name="文本框 1">
            <a:extLst>
              <a:ext uri="{FF2B5EF4-FFF2-40B4-BE49-F238E27FC236}">
                <a16:creationId xmlns:a16="http://schemas.microsoft.com/office/drawing/2014/main" id="{4391B369-7C09-59E6-BE30-A32E48B4F18A}"/>
              </a:ext>
            </a:extLst>
          </p:cNvPr>
          <p:cNvSpPr txBox="1"/>
          <p:nvPr/>
        </p:nvSpPr>
        <p:spPr>
          <a:xfrm>
            <a:off x="666749" y="2144161"/>
            <a:ext cx="8346622" cy="1505797"/>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altLang="zh-CN" b="1" dirty="0"/>
              <a:t>Chessboard Calibration</a:t>
            </a:r>
          </a:p>
          <a:p>
            <a:pPr>
              <a:lnSpc>
                <a:spcPct val="150000"/>
              </a:lnSpc>
            </a:pPr>
            <a:r>
              <a:rPr lang="en-US" altLang="zh-CN" sz="1500" dirty="0"/>
              <a:t>We use a chessboard as the calibration object. Its regular pattern allows accurate corner detection, and the known square size helps generate 3D coordinates for each corner, serving as reference points.</a:t>
            </a:r>
          </a:p>
        </p:txBody>
      </p:sp>
      <p:pic>
        <p:nvPicPr>
          <p:cNvPr id="5" name="图片 4">
            <a:extLst>
              <a:ext uri="{FF2B5EF4-FFF2-40B4-BE49-F238E27FC236}">
                <a16:creationId xmlns:a16="http://schemas.microsoft.com/office/drawing/2014/main" id="{D3EF48F2-059C-C683-0EB1-4AC9C6CE36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98251" y="3521133"/>
            <a:ext cx="1921498" cy="1441124"/>
          </a:xfrm>
          <a:prstGeom prst="rect">
            <a:avLst/>
          </a:prstGeom>
        </p:spPr>
      </p:pic>
      <p:sp>
        <p:nvSpPr>
          <p:cNvPr id="6" name="文本框 5">
            <a:extLst>
              <a:ext uri="{FF2B5EF4-FFF2-40B4-BE49-F238E27FC236}">
                <a16:creationId xmlns:a16="http://schemas.microsoft.com/office/drawing/2014/main" id="{47C796CE-DD71-D60C-325F-7A85A523C171}"/>
              </a:ext>
            </a:extLst>
          </p:cNvPr>
          <p:cNvSpPr txBox="1"/>
          <p:nvPr/>
        </p:nvSpPr>
        <p:spPr>
          <a:xfrm>
            <a:off x="666749" y="3649958"/>
            <a:ext cx="8346622" cy="1159548"/>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altLang="zh-CN" b="1" dirty="0"/>
              <a:t>Corner Detection with OpenCV</a:t>
            </a:r>
          </a:p>
          <a:p>
            <a:pPr>
              <a:lnSpc>
                <a:spcPct val="150000"/>
              </a:lnSpc>
            </a:pPr>
            <a:r>
              <a:rPr lang="en-US" altLang="zh-CN" sz="1500" dirty="0"/>
              <a:t>Using </a:t>
            </a:r>
            <a:r>
              <a:rPr lang="en-US" altLang="zh-CN" sz="1500" b="1" dirty="0" err="1">
                <a:solidFill>
                  <a:schemeClr val="accent5">
                    <a:lumMod val="75000"/>
                  </a:schemeClr>
                </a:solidFill>
                <a:latin typeface="Consolas" panose="020B0609020204030204" pitchFamily="49" charset="0"/>
              </a:rPr>
              <a:t>findChessboardCorners</a:t>
            </a:r>
            <a:r>
              <a:rPr lang="en-US" altLang="zh-CN" sz="1500" dirty="0"/>
              <a:t> function, we detect the chessboard corners in the image. The 2D coordinates of these corners correspond to the pre-defined 3D world coordinates.</a:t>
            </a:r>
          </a:p>
        </p:txBody>
      </p:sp>
      <p:sp>
        <p:nvSpPr>
          <p:cNvPr id="8" name="文本框 7">
            <a:extLst>
              <a:ext uri="{FF2B5EF4-FFF2-40B4-BE49-F238E27FC236}">
                <a16:creationId xmlns:a16="http://schemas.microsoft.com/office/drawing/2014/main" id="{A32543B1-DCD0-06F8-9B53-9329B205C652}"/>
              </a:ext>
            </a:extLst>
          </p:cNvPr>
          <p:cNvSpPr txBox="1"/>
          <p:nvPr/>
        </p:nvSpPr>
        <p:spPr>
          <a:xfrm>
            <a:off x="666750" y="4809506"/>
            <a:ext cx="8346621" cy="1852045"/>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altLang="zh-CN" b="1" dirty="0"/>
              <a:t>Camera Calibration and Correction</a:t>
            </a:r>
          </a:p>
          <a:p>
            <a:pPr>
              <a:lnSpc>
                <a:spcPct val="150000"/>
              </a:lnSpc>
            </a:pPr>
            <a:r>
              <a:rPr lang="en-US" altLang="zh-CN" sz="1500" dirty="0"/>
              <a:t>We calibrate the camera using </a:t>
            </a:r>
            <a:r>
              <a:rPr lang="en-US" altLang="zh-CN" sz="1500" b="1" dirty="0">
                <a:solidFill>
                  <a:schemeClr val="accent5">
                    <a:lumMod val="75000"/>
                  </a:schemeClr>
                </a:solidFill>
                <a:latin typeface="Consolas" panose="020B0609020204030204" pitchFamily="49" charset="0"/>
              </a:rPr>
              <a:t>cv2.calibrateCamera </a:t>
            </a:r>
            <a:r>
              <a:rPr lang="en-US" altLang="zh-CN" sz="1500" dirty="0"/>
              <a:t>or </a:t>
            </a:r>
            <a:r>
              <a:rPr lang="en-US" altLang="zh-CN" sz="1500" b="1" dirty="0">
                <a:solidFill>
                  <a:schemeClr val="accent5">
                    <a:lumMod val="75000"/>
                  </a:schemeClr>
                </a:solidFill>
                <a:latin typeface="Consolas" panose="020B0609020204030204" pitchFamily="49" charset="0"/>
              </a:rPr>
              <a:t>cv2.fisheye.calibrate</a:t>
            </a:r>
            <a:r>
              <a:rPr lang="en-US" altLang="zh-CN" sz="1500" dirty="0"/>
              <a:t>, obtaining internal parameters (e.g., focal length, distortion coefficients) and external parameters (e.g., rotation and translation). These are used to correct image distortion and produce undistorted images.</a:t>
            </a:r>
          </a:p>
        </p:txBody>
      </p:sp>
      <p:pic>
        <p:nvPicPr>
          <p:cNvPr id="16" name="图片 15">
            <a:extLst>
              <a:ext uri="{FF2B5EF4-FFF2-40B4-BE49-F238E27FC236}">
                <a16:creationId xmlns:a16="http://schemas.microsoft.com/office/drawing/2014/main" id="{337F3B16-4BB0-984C-B2E6-AB8EC9D206C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99749" y="5151902"/>
            <a:ext cx="1920000" cy="1440000"/>
          </a:xfrm>
          <a:prstGeom prst="rect">
            <a:avLst/>
          </a:prstGeom>
        </p:spPr>
      </p:pic>
      <p:pic>
        <p:nvPicPr>
          <p:cNvPr id="21" name="图片 20">
            <a:extLst>
              <a:ext uri="{FF2B5EF4-FFF2-40B4-BE49-F238E27FC236}">
                <a16:creationId xmlns:a16="http://schemas.microsoft.com/office/drawing/2014/main" id="{2081B45B-B09C-E216-C1E4-9A7BF0D2858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599749" y="1891487"/>
            <a:ext cx="1920000" cy="1440000"/>
          </a:xfrm>
          <a:prstGeom prst="rect">
            <a:avLst/>
          </a:prstGeom>
        </p:spPr>
      </p:pic>
      <p:sp>
        <p:nvSpPr>
          <p:cNvPr id="18" name="标题 3">
            <a:extLst>
              <a:ext uri="{FF2B5EF4-FFF2-40B4-BE49-F238E27FC236}">
                <a16:creationId xmlns:a16="http://schemas.microsoft.com/office/drawing/2014/main" id="{CBAF7E12-0F7A-4909-8E1A-C9BE46BDCA7D}"/>
              </a:ext>
            </a:extLst>
          </p:cNvPr>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black"/>
                </a:solidFill>
                <a:effectLst/>
                <a:uLnTx/>
                <a:uFillTx/>
                <a:latin typeface="微软雅黑"/>
                <a:ea typeface="微软雅黑"/>
                <a:cs typeface="+mn-cs"/>
              </a:rPr>
              <a:t>Camera Calibration</a:t>
            </a:r>
          </a:p>
        </p:txBody>
      </p:sp>
    </p:spTree>
    <p:extLst>
      <p:ext uri="{BB962C8B-B14F-4D97-AF65-F5344CB8AC3E}">
        <p14:creationId xmlns:p14="http://schemas.microsoft.com/office/powerpoint/2010/main" val="30090534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1143001" y="2644169"/>
            <a:ext cx="2035548" cy="156966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srgbClr val="5B9BD5">
                    <a:lumMod val="75000"/>
                  </a:srgbClr>
                </a:solidFill>
                <a:effectLst/>
                <a:uLnTx/>
                <a:uFillTx/>
                <a:latin typeface="微软雅黑"/>
                <a:ea typeface="微软雅黑"/>
                <a:cs typeface="+mn-cs"/>
              </a:rPr>
              <a:t>02</a:t>
            </a:r>
            <a:endParaRPr kumimoji="0" lang="zh-CN" altLang="en-US" sz="9600" b="1" i="0" u="none" strike="noStrike" kern="1200" cap="none" spc="0" normalizeH="0" baseline="0" noProof="0" dirty="0">
              <a:ln>
                <a:noFill/>
              </a:ln>
              <a:solidFill>
                <a:srgbClr val="5B9BD5">
                  <a:lumMod val="75000"/>
                </a:srgbClr>
              </a:solidFill>
              <a:effectLst/>
              <a:uLnTx/>
              <a:uFillTx/>
              <a:latin typeface="微软雅黑"/>
              <a:ea typeface="微软雅黑"/>
              <a:cs typeface="+mn-cs"/>
            </a:endParaRPr>
          </a:p>
        </p:txBody>
      </p:sp>
      <p:pic>
        <p:nvPicPr>
          <p:cNvPr id="11" name="图片 10"/>
          <p:cNvPicPr>
            <a:picLocks noChangeAspect="1"/>
          </p:cNvPicPr>
          <p:nvPr/>
        </p:nvPicPr>
        <p:blipFill>
          <a:blip r:embed="rId2"/>
          <a:stretch>
            <a:fillRect/>
          </a:stretch>
        </p:blipFill>
        <p:spPr>
          <a:xfrm>
            <a:off x="3178548" y="2127445"/>
            <a:ext cx="2992938" cy="2603109"/>
          </a:xfrm>
          <a:prstGeom prst="rect">
            <a:avLst/>
          </a:prstGeom>
        </p:spPr>
      </p:pic>
      <p:sp>
        <p:nvSpPr>
          <p:cNvPr id="5" name="文本框 4">
            <a:extLst>
              <a:ext uri="{FF2B5EF4-FFF2-40B4-BE49-F238E27FC236}">
                <a16:creationId xmlns:a16="http://schemas.microsoft.com/office/drawing/2014/main" id="{BF33904C-DBE6-44FE-9D2E-748255A1DFA9}"/>
              </a:ext>
            </a:extLst>
          </p:cNvPr>
          <p:cNvSpPr txBox="1"/>
          <p:nvPr/>
        </p:nvSpPr>
        <p:spPr>
          <a:xfrm>
            <a:off x="4427527" y="2759055"/>
            <a:ext cx="7764473" cy="115685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prstClr val="black"/>
                </a:solidFill>
                <a:effectLst/>
                <a:uLnTx/>
                <a:uFillTx/>
                <a:latin typeface="微软雅黑"/>
                <a:ea typeface="微软雅黑"/>
                <a:cs typeface="+mn-cs"/>
              </a:rPr>
              <a:t>Homographic Matrix Estimation</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Calculating </a:t>
            </a:r>
            <a:r>
              <a:rPr kumimoji="0" lang="en-US" altLang="zh-CN" sz="1600" b="1" i="0" u="none" strike="noStrike" kern="1200" cap="none" spc="0" normalizeH="0" baseline="0" noProof="0" dirty="0" err="1">
                <a:ln>
                  <a:noFill/>
                </a:ln>
                <a:solidFill>
                  <a:srgbClr val="002060"/>
                </a:solidFill>
                <a:effectLst/>
                <a:uLnTx/>
                <a:uFillTx/>
                <a:latin typeface="微软雅黑"/>
                <a:ea typeface="微软雅黑"/>
                <a:cs typeface="+mn-cs"/>
              </a:rPr>
              <a:t>Homography</a:t>
            </a: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 Matrix Between Camera and Road Surface</a:t>
            </a:r>
          </a:p>
        </p:txBody>
      </p:sp>
    </p:spTree>
    <p:extLst>
      <p:ext uri="{BB962C8B-B14F-4D97-AF65-F5344CB8AC3E}">
        <p14:creationId xmlns:p14="http://schemas.microsoft.com/office/powerpoint/2010/main" val="20633341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E6FE5D-1DE3-6E0A-8493-C7954F9E1049}"/>
            </a:ext>
          </a:extLst>
        </p:cNvPr>
        <p:cNvGrpSpPr/>
        <p:nvPr/>
      </p:nvGrpSpPr>
      <p:grpSpPr>
        <a:xfrm>
          <a:off x="0" y="0"/>
          <a:ext cx="0" cy="0"/>
          <a:chOff x="0" y="0"/>
          <a:chExt cx="0" cy="0"/>
        </a:xfrm>
      </p:grpSpPr>
      <p:sp>
        <p:nvSpPr>
          <p:cNvPr id="3" name="标题 3">
            <a:extLst>
              <a:ext uri="{FF2B5EF4-FFF2-40B4-BE49-F238E27FC236}">
                <a16:creationId xmlns:a16="http://schemas.microsoft.com/office/drawing/2014/main" id="{D002D26B-D401-344B-ECCC-824DF4C04D6C}"/>
              </a:ext>
            </a:extLst>
          </p:cNvPr>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black"/>
                </a:solidFill>
                <a:effectLst/>
                <a:uLnTx/>
                <a:uFillTx/>
                <a:latin typeface="微软雅黑"/>
                <a:ea typeface="微软雅黑"/>
                <a:cs typeface="+mn-cs"/>
              </a:rPr>
              <a:t>Homographic Matrix Estimation</a:t>
            </a:r>
          </a:p>
        </p:txBody>
      </p:sp>
      <p:sp>
        <p:nvSpPr>
          <p:cNvPr id="5" name="椭圆 4">
            <a:extLst>
              <a:ext uri="{FF2B5EF4-FFF2-40B4-BE49-F238E27FC236}">
                <a16:creationId xmlns:a16="http://schemas.microsoft.com/office/drawing/2014/main" id="{8CA81CEF-9845-15A6-DB3B-71E43415D919}"/>
              </a:ext>
            </a:extLst>
          </p:cNvPr>
          <p:cNvSpPr/>
          <p:nvPr/>
        </p:nvSpPr>
        <p:spPr>
          <a:xfrm>
            <a:off x="9267825"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6" name="椭圆 5">
            <a:extLst>
              <a:ext uri="{FF2B5EF4-FFF2-40B4-BE49-F238E27FC236}">
                <a16:creationId xmlns:a16="http://schemas.microsoft.com/office/drawing/2014/main" id="{A2EF8DF9-816E-BEE4-1E19-2450F74A65BD}"/>
              </a:ext>
            </a:extLst>
          </p:cNvPr>
          <p:cNvSpPr/>
          <p:nvPr/>
        </p:nvSpPr>
        <p:spPr>
          <a:xfrm>
            <a:off x="9741693" y="552451"/>
            <a:ext cx="361950" cy="361950"/>
          </a:xfrm>
          <a:prstGeom prst="ellipse">
            <a:avLst/>
          </a:prstGeom>
          <a:solidFill>
            <a:schemeClr val="accent5">
              <a:lumMod val="40000"/>
              <a:lumOff val="60000"/>
            </a:schemeClr>
          </a:solid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8" name="椭圆 7">
            <a:extLst>
              <a:ext uri="{FF2B5EF4-FFF2-40B4-BE49-F238E27FC236}">
                <a16:creationId xmlns:a16="http://schemas.microsoft.com/office/drawing/2014/main" id="{BE04BB72-6424-F0C7-FECD-7535570D77BA}"/>
              </a:ext>
            </a:extLst>
          </p:cNvPr>
          <p:cNvSpPr/>
          <p:nvPr/>
        </p:nvSpPr>
        <p:spPr>
          <a:xfrm>
            <a:off x="10215562"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0" name="椭圆 9">
            <a:extLst>
              <a:ext uri="{FF2B5EF4-FFF2-40B4-BE49-F238E27FC236}">
                <a16:creationId xmlns:a16="http://schemas.microsoft.com/office/drawing/2014/main" id="{CEBD6426-7E28-A4FE-3125-A0CD84FF2AB0}"/>
              </a:ext>
            </a:extLst>
          </p:cNvPr>
          <p:cNvSpPr/>
          <p:nvPr/>
        </p:nvSpPr>
        <p:spPr>
          <a:xfrm>
            <a:off x="10689431"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1" name="椭圆 10">
            <a:extLst>
              <a:ext uri="{FF2B5EF4-FFF2-40B4-BE49-F238E27FC236}">
                <a16:creationId xmlns:a16="http://schemas.microsoft.com/office/drawing/2014/main" id="{4316A509-315C-BC01-1A72-D4F6149F920B}"/>
              </a:ext>
            </a:extLst>
          </p:cNvPr>
          <p:cNvSpPr/>
          <p:nvPr/>
        </p:nvSpPr>
        <p:spPr>
          <a:xfrm>
            <a:off x="11163299"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pic>
        <p:nvPicPr>
          <p:cNvPr id="13" name="图片 12">
            <a:extLst>
              <a:ext uri="{FF2B5EF4-FFF2-40B4-BE49-F238E27FC236}">
                <a16:creationId xmlns:a16="http://schemas.microsoft.com/office/drawing/2014/main" id="{70EAE779-F615-4CC1-986E-8E38CD7EBBBF}"/>
              </a:ext>
            </a:extLst>
          </p:cNvPr>
          <p:cNvPicPr>
            <a:picLocks noChangeAspect="1"/>
          </p:cNvPicPr>
          <p:nvPr/>
        </p:nvPicPr>
        <p:blipFill>
          <a:blip r:embed="rId4"/>
          <a:stretch>
            <a:fillRect/>
          </a:stretch>
        </p:blipFill>
        <p:spPr>
          <a:xfrm>
            <a:off x="6755685" y="1254827"/>
            <a:ext cx="4769564" cy="3479160"/>
          </a:xfrm>
          <a:prstGeom prst="rect">
            <a:avLst/>
          </a:prstGeom>
        </p:spPr>
      </p:pic>
      <p:sp>
        <p:nvSpPr>
          <p:cNvPr id="14" name="文本框 13">
            <a:extLst>
              <a:ext uri="{FF2B5EF4-FFF2-40B4-BE49-F238E27FC236}">
                <a16:creationId xmlns:a16="http://schemas.microsoft.com/office/drawing/2014/main" id="{FF8A0B18-B4E1-46B3-8C2C-CEE2547A40DE}"/>
              </a:ext>
            </a:extLst>
          </p:cNvPr>
          <p:cNvSpPr txBox="1"/>
          <p:nvPr/>
        </p:nvSpPr>
        <p:spPr>
          <a:xfrm>
            <a:off x="666750" y="1053863"/>
            <a:ext cx="5926555" cy="1436547"/>
          </a:xfrm>
          <a:prstGeom prst="rect">
            <a:avLst/>
          </a:prstGeom>
          <a:noFill/>
        </p:spPr>
        <p:txBody>
          <a:bodyPr wrap="square" rtlCol="0">
            <a:spAutoFit/>
          </a:bodyPr>
          <a:lstStyle/>
          <a:p>
            <a:pPr>
              <a:lnSpc>
                <a:spcPct val="150000"/>
              </a:lnSpc>
            </a:pPr>
            <a:r>
              <a:rPr lang="en-US" altLang="zh-CN" sz="1500" dirty="0"/>
              <a:t>The </a:t>
            </a:r>
            <a:r>
              <a:rPr lang="en-US" altLang="zh-CN" sz="1500" dirty="0" err="1"/>
              <a:t>homography</a:t>
            </a:r>
            <a:r>
              <a:rPr lang="en-US" altLang="zh-CN" sz="1500" dirty="0"/>
              <a:t> transformation matrix is a 3x3 matrix used to describe the projective relationship between two 2D planes. In our project, the </a:t>
            </a:r>
            <a:r>
              <a:rPr lang="en-US" altLang="zh-CN" sz="1500" dirty="0" err="1"/>
              <a:t>homography</a:t>
            </a:r>
            <a:r>
              <a:rPr lang="en-US" altLang="zh-CN" sz="1500" dirty="0"/>
              <a:t> transformation matrix is used to map 2D points in the image to 2D points on the road plane.</a:t>
            </a:r>
            <a:endParaRPr lang="zh-CN" altLang="en-US" sz="1500" dirty="0"/>
          </a:p>
        </p:txBody>
      </p:sp>
      <p:pic>
        <p:nvPicPr>
          <p:cNvPr id="12" name="图片 11">
            <a:extLst>
              <a:ext uri="{FF2B5EF4-FFF2-40B4-BE49-F238E27FC236}">
                <a16:creationId xmlns:a16="http://schemas.microsoft.com/office/drawing/2014/main" id="{2F096223-5133-4221-93A3-D90121B4D156}"/>
              </a:ext>
            </a:extLst>
          </p:cNvPr>
          <p:cNvPicPr>
            <a:picLocks noChangeAspect="1"/>
          </p:cNvPicPr>
          <p:nvPr/>
        </p:nvPicPr>
        <p:blipFill>
          <a:blip r:embed="rId5"/>
          <a:stretch>
            <a:fillRect/>
          </a:stretch>
        </p:blipFill>
        <p:spPr>
          <a:xfrm>
            <a:off x="6755686" y="5277854"/>
            <a:ext cx="4769564" cy="1027696"/>
          </a:xfrm>
          <a:prstGeom prst="rect">
            <a:avLst/>
          </a:prstGeom>
        </p:spPr>
      </p:pic>
      <p:sp>
        <p:nvSpPr>
          <p:cNvPr id="16" name="文本框 15">
            <a:extLst>
              <a:ext uri="{FF2B5EF4-FFF2-40B4-BE49-F238E27FC236}">
                <a16:creationId xmlns:a16="http://schemas.microsoft.com/office/drawing/2014/main" id="{4FAB340C-1357-4C0A-BDCF-0EB887B9F1CB}"/>
              </a:ext>
            </a:extLst>
          </p:cNvPr>
          <p:cNvSpPr txBox="1"/>
          <p:nvPr/>
        </p:nvSpPr>
        <p:spPr>
          <a:xfrm>
            <a:off x="666750" y="2589548"/>
            <a:ext cx="5926555" cy="1090298"/>
          </a:xfrm>
          <a:prstGeom prst="rect">
            <a:avLst/>
          </a:prstGeom>
          <a:noFill/>
        </p:spPr>
        <p:txBody>
          <a:bodyPr wrap="square" rtlCol="0">
            <a:spAutoFit/>
          </a:bodyPr>
          <a:lstStyle/>
          <a:p>
            <a:pPr>
              <a:lnSpc>
                <a:spcPct val="150000"/>
              </a:lnSpc>
            </a:pPr>
            <a:r>
              <a:rPr lang="en-US" altLang="zh-CN" sz="1500" dirty="0"/>
              <a:t>We assume that the road is flat, and by selecting known feature points on the road surface, we can obtain a set of corresponding 2D image points and 2D road plane points.</a:t>
            </a:r>
            <a:endParaRPr lang="zh-CN" altLang="en-US" sz="1500" dirty="0"/>
          </a:p>
        </p:txBody>
      </p:sp>
      <p:sp>
        <p:nvSpPr>
          <p:cNvPr id="17" name="文本框 16">
            <a:extLst>
              <a:ext uri="{FF2B5EF4-FFF2-40B4-BE49-F238E27FC236}">
                <a16:creationId xmlns:a16="http://schemas.microsoft.com/office/drawing/2014/main" id="{2755DD53-C7C6-40DC-9842-281FED5ED917}"/>
              </a:ext>
            </a:extLst>
          </p:cNvPr>
          <p:cNvSpPr txBox="1"/>
          <p:nvPr/>
        </p:nvSpPr>
        <p:spPr>
          <a:xfrm>
            <a:off x="666750" y="3778984"/>
            <a:ext cx="5926555" cy="2821542"/>
          </a:xfrm>
          <a:prstGeom prst="rect">
            <a:avLst/>
          </a:prstGeom>
          <a:noFill/>
        </p:spPr>
        <p:txBody>
          <a:bodyPr wrap="square" rtlCol="0">
            <a:spAutoFit/>
          </a:bodyPr>
          <a:lstStyle/>
          <a:p>
            <a:pPr>
              <a:lnSpc>
                <a:spcPct val="150000"/>
              </a:lnSpc>
            </a:pPr>
            <a:r>
              <a:rPr lang="en-US" altLang="zh-CN" sz="1500" dirty="0"/>
              <a:t>OpenCV provides the </a:t>
            </a:r>
            <a:r>
              <a:rPr lang="en-US" altLang="zh-CN" sz="1500" b="1" dirty="0">
                <a:solidFill>
                  <a:schemeClr val="accent5">
                    <a:lumMod val="75000"/>
                  </a:schemeClr>
                </a:solidFill>
                <a:latin typeface="Consolas" panose="020B0609020204030204" pitchFamily="49" charset="0"/>
              </a:rPr>
              <a:t>cv2.findHomography </a:t>
            </a:r>
            <a:r>
              <a:rPr lang="en-US" altLang="zh-CN" sz="1500" dirty="0"/>
              <a:t>function to compute the </a:t>
            </a:r>
            <a:r>
              <a:rPr lang="en-US" altLang="zh-CN" sz="1500" dirty="0" err="1"/>
              <a:t>homography</a:t>
            </a:r>
            <a:r>
              <a:rPr lang="en-US" altLang="zh-CN" sz="1500" dirty="0"/>
              <a:t> transformation matrix. This function calculates the projective relationship from the image plane to the road plane by minimizing the reprojection error based on the user-provided corresponding points. Its principle is grounded in the analytical solution of a system of linear equations and Singular Value Decomposition (SVD), offering an efficient method for computer vision tasks.</a:t>
            </a:r>
            <a:endParaRPr lang="zh-CN" altLang="en-US" sz="1500" dirty="0"/>
          </a:p>
        </p:txBody>
      </p:sp>
    </p:spTree>
    <p:extLst>
      <p:ext uri="{BB962C8B-B14F-4D97-AF65-F5344CB8AC3E}">
        <p14:creationId xmlns:p14="http://schemas.microsoft.com/office/powerpoint/2010/main" val="32602952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1143001" y="2644169"/>
            <a:ext cx="2035548" cy="156966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srgbClr val="5B9BD5">
                    <a:lumMod val="75000"/>
                  </a:srgbClr>
                </a:solidFill>
                <a:effectLst/>
                <a:uLnTx/>
                <a:uFillTx/>
                <a:latin typeface="微软雅黑"/>
                <a:ea typeface="微软雅黑"/>
                <a:cs typeface="+mn-cs"/>
              </a:rPr>
              <a:t>03</a:t>
            </a:r>
            <a:endParaRPr kumimoji="0" lang="zh-CN" altLang="en-US" sz="9600" b="1" i="0" u="none" strike="noStrike" kern="1200" cap="none" spc="0" normalizeH="0" baseline="0" noProof="0" dirty="0">
              <a:ln>
                <a:noFill/>
              </a:ln>
              <a:solidFill>
                <a:srgbClr val="5B9BD5">
                  <a:lumMod val="75000"/>
                </a:srgbClr>
              </a:solidFill>
              <a:effectLst/>
              <a:uLnTx/>
              <a:uFillTx/>
              <a:latin typeface="微软雅黑"/>
              <a:ea typeface="微软雅黑"/>
              <a:cs typeface="+mn-cs"/>
            </a:endParaRPr>
          </a:p>
        </p:txBody>
      </p:sp>
      <p:pic>
        <p:nvPicPr>
          <p:cNvPr id="11" name="图片 10"/>
          <p:cNvPicPr>
            <a:picLocks noChangeAspect="1"/>
          </p:cNvPicPr>
          <p:nvPr/>
        </p:nvPicPr>
        <p:blipFill>
          <a:blip r:embed="rId2"/>
          <a:stretch>
            <a:fillRect/>
          </a:stretch>
        </p:blipFill>
        <p:spPr>
          <a:xfrm>
            <a:off x="3178548" y="2127445"/>
            <a:ext cx="2992938" cy="2603109"/>
          </a:xfrm>
          <a:prstGeom prst="rect">
            <a:avLst/>
          </a:prstGeom>
        </p:spPr>
      </p:pic>
      <p:sp>
        <p:nvSpPr>
          <p:cNvPr id="5" name="文本框 4">
            <a:extLst>
              <a:ext uri="{FF2B5EF4-FFF2-40B4-BE49-F238E27FC236}">
                <a16:creationId xmlns:a16="http://schemas.microsoft.com/office/drawing/2014/main" id="{DBFDB17A-9312-4EF6-80E6-083508E92F68}"/>
              </a:ext>
            </a:extLst>
          </p:cNvPr>
          <p:cNvSpPr txBox="1"/>
          <p:nvPr/>
        </p:nvSpPr>
        <p:spPr>
          <a:xfrm>
            <a:off x="4427527" y="2759055"/>
            <a:ext cx="7764473" cy="115685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prstClr val="black"/>
                </a:solidFill>
                <a:effectLst/>
                <a:uLnTx/>
                <a:uFillTx/>
                <a:latin typeface="微软雅黑"/>
                <a:ea typeface="微软雅黑"/>
                <a:cs typeface="+mn-cs"/>
              </a:rPr>
              <a:t>Target Detection</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Implementing Speedbump Detection Using YOLOv8</a:t>
            </a:r>
          </a:p>
        </p:txBody>
      </p:sp>
    </p:spTree>
    <p:extLst>
      <p:ext uri="{BB962C8B-B14F-4D97-AF65-F5344CB8AC3E}">
        <p14:creationId xmlns:p14="http://schemas.microsoft.com/office/powerpoint/2010/main" val="9803693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61BC3B-4D43-C764-557A-84A5323AF0ED}"/>
            </a:ext>
          </a:extLst>
        </p:cNvPr>
        <p:cNvGrpSpPr/>
        <p:nvPr/>
      </p:nvGrpSpPr>
      <p:grpSpPr>
        <a:xfrm>
          <a:off x="0" y="0"/>
          <a:ext cx="0" cy="0"/>
          <a:chOff x="0" y="0"/>
          <a:chExt cx="0" cy="0"/>
        </a:xfrm>
      </p:grpSpPr>
      <p:sp>
        <p:nvSpPr>
          <p:cNvPr id="3" name="标题 3">
            <a:extLst>
              <a:ext uri="{FF2B5EF4-FFF2-40B4-BE49-F238E27FC236}">
                <a16:creationId xmlns:a16="http://schemas.microsoft.com/office/drawing/2014/main" id="{F0F19416-2F7B-AC1E-9BB3-A578BBCE0AD2}"/>
              </a:ext>
            </a:extLst>
          </p:cNvPr>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black"/>
                </a:solidFill>
                <a:effectLst/>
                <a:uLnTx/>
                <a:uFillTx/>
                <a:latin typeface="微软雅黑"/>
                <a:ea typeface="微软雅黑"/>
                <a:cs typeface="+mn-cs"/>
              </a:rPr>
              <a:t>Target Detection</a:t>
            </a:r>
          </a:p>
        </p:txBody>
      </p:sp>
      <p:sp>
        <p:nvSpPr>
          <p:cNvPr id="2" name="文本框 1">
            <a:extLst>
              <a:ext uri="{FF2B5EF4-FFF2-40B4-BE49-F238E27FC236}">
                <a16:creationId xmlns:a16="http://schemas.microsoft.com/office/drawing/2014/main" id="{9FF2D106-75AE-841A-A68F-A071B16889AC}"/>
              </a:ext>
            </a:extLst>
          </p:cNvPr>
          <p:cNvSpPr txBox="1"/>
          <p:nvPr/>
        </p:nvSpPr>
        <p:spPr>
          <a:xfrm>
            <a:off x="666750" y="1057276"/>
            <a:ext cx="4322346" cy="5635004"/>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altLang="zh-CN" b="1" dirty="0"/>
              <a:t>Dataset Composition</a:t>
            </a:r>
          </a:p>
          <a:p>
            <a:pPr>
              <a:lnSpc>
                <a:spcPct val="150000"/>
              </a:lnSpc>
            </a:pPr>
            <a:r>
              <a:rPr lang="en-US" altLang="zh-CN" sz="1600" b="1" dirty="0"/>
              <a:t>Known Dataset from HW3</a:t>
            </a:r>
          </a:p>
          <a:p>
            <a:pPr marL="285750" indent="-285750">
              <a:lnSpc>
                <a:spcPct val="150000"/>
              </a:lnSpc>
              <a:buFont typeface="Wingdings" panose="05000000000000000000" pitchFamily="2" charset="2"/>
              <a:buChar char="ü"/>
            </a:pPr>
            <a:r>
              <a:rPr lang="en-US" altLang="zh-CN" sz="1600" dirty="0"/>
              <a:t>This dataset already includes annotated speed bump images, which can be directly used for training.</a:t>
            </a:r>
          </a:p>
          <a:p>
            <a:pPr>
              <a:lnSpc>
                <a:spcPct val="150000"/>
              </a:lnSpc>
            </a:pPr>
            <a:r>
              <a:rPr lang="en-US" altLang="zh-CN" sz="1600" b="1" dirty="0"/>
              <a:t>Images Extracted from Real-World Videos</a:t>
            </a:r>
          </a:p>
          <a:p>
            <a:pPr marL="285750" indent="-285750">
              <a:lnSpc>
                <a:spcPct val="150000"/>
              </a:lnSpc>
              <a:buFont typeface="Wingdings" panose="05000000000000000000" pitchFamily="2" charset="2"/>
              <a:buChar char="ü"/>
            </a:pPr>
            <a:r>
              <a:rPr lang="en-US" altLang="zh-CN" sz="1600" dirty="0"/>
              <a:t>We extracted multiple frames from actual videos and manually annotated the positions and categories of speed bumps using the </a:t>
            </a:r>
            <a:r>
              <a:rPr lang="en-US" altLang="zh-CN" sz="1600" dirty="0" err="1"/>
              <a:t>LabelImg</a:t>
            </a:r>
            <a:r>
              <a:rPr lang="en-US" altLang="zh-CN" sz="1600" dirty="0"/>
              <a:t> tool.</a:t>
            </a:r>
          </a:p>
          <a:p>
            <a:pPr marL="285750" indent="-285750">
              <a:lnSpc>
                <a:spcPct val="150000"/>
              </a:lnSpc>
              <a:buFont typeface="Wingdings" panose="05000000000000000000" pitchFamily="2" charset="2"/>
              <a:buChar char="ü"/>
            </a:pPr>
            <a:r>
              <a:rPr lang="en-US" altLang="zh-CN" sz="1600" dirty="0"/>
              <a:t>These images cover various lighting conditions, angles, and backgrounds, enhancing the model's generalization ability.</a:t>
            </a:r>
          </a:p>
        </p:txBody>
      </p:sp>
      <p:sp>
        <p:nvSpPr>
          <p:cNvPr id="4" name="椭圆 3">
            <a:extLst>
              <a:ext uri="{FF2B5EF4-FFF2-40B4-BE49-F238E27FC236}">
                <a16:creationId xmlns:a16="http://schemas.microsoft.com/office/drawing/2014/main" id="{065F872F-B3B9-15C1-0017-7F579D5AA013}"/>
              </a:ext>
            </a:extLst>
          </p:cNvPr>
          <p:cNvSpPr/>
          <p:nvPr/>
        </p:nvSpPr>
        <p:spPr>
          <a:xfrm>
            <a:off x="9267825"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7" name="椭圆 6">
            <a:extLst>
              <a:ext uri="{FF2B5EF4-FFF2-40B4-BE49-F238E27FC236}">
                <a16:creationId xmlns:a16="http://schemas.microsoft.com/office/drawing/2014/main" id="{D471FFB4-AC12-DBCA-2FDC-4E7E8912230A}"/>
              </a:ext>
            </a:extLst>
          </p:cNvPr>
          <p:cNvSpPr/>
          <p:nvPr/>
        </p:nvSpPr>
        <p:spPr>
          <a:xfrm>
            <a:off x="9741693"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9" name="椭圆 8">
            <a:extLst>
              <a:ext uri="{FF2B5EF4-FFF2-40B4-BE49-F238E27FC236}">
                <a16:creationId xmlns:a16="http://schemas.microsoft.com/office/drawing/2014/main" id="{99CED2B5-5507-E709-07D7-3549CE236CF0}"/>
              </a:ext>
            </a:extLst>
          </p:cNvPr>
          <p:cNvSpPr/>
          <p:nvPr/>
        </p:nvSpPr>
        <p:spPr>
          <a:xfrm>
            <a:off x="10215562" y="552451"/>
            <a:ext cx="361950" cy="361950"/>
          </a:xfrm>
          <a:prstGeom prst="ellipse">
            <a:avLst/>
          </a:prstGeom>
          <a:solidFill>
            <a:schemeClr val="accent5">
              <a:lumMod val="40000"/>
              <a:lumOff val="60000"/>
            </a:schemeClr>
          </a:solid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4" name="椭圆 13">
            <a:extLst>
              <a:ext uri="{FF2B5EF4-FFF2-40B4-BE49-F238E27FC236}">
                <a16:creationId xmlns:a16="http://schemas.microsoft.com/office/drawing/2014/main" id="{6C7FBA97-E560-19F2-E658-021E9487A9C5}"/>
              </a:ext>
            </a:extLst>
          </p:cNvPr>
          <p:cNvSpPr/>
          <p:nvPr/>
        </p:nvSpPr>
        <p:spPr>
          <a:xfrm>
            <a:off x="10689431"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8" name="椭圆 17">
            <a:extLst>
              <a:ext uri="{FF2B5EF4-FFF2-40B4-BE49-F238E27FC236}">
                <a16:creationId xmlns:a16="http://schemas.microsoft.com/office/drawing/2014/main" id="{93C9E1D4-D5EA-343D-C104-17367D64908F}"/>
              </a:ext>
            </a:extLst>
          </p:cNvPr>
          <p:cNvSpPr/>
          <p:nvPr/>
        </p:nvSpPr>
        <p:spPr>
          <a:xfrm>
            <a:off x="11163299"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6" name="文本框 15">
            <a:extLst>
              <a:ext uri="{FF2B5EF4-FFF2-40B4-BE49-F238E27FC236}">
                <a16:creationId xmlns:a16="http://schemas.microsoft.com/office/drawing/2014/main" id="{AF261AA8-997B-4097-879E-76174880B30C}"/>
              </a:ext>
            </a:extLst>
          </p:cNvPr>
          <p:cNvSpPr txBox="1"/>
          <p:nvPr/>
        </p:nvSpPr>
        <p:spPr>
          <a:xfrm>
            <a:off x="4989096" y="1057276"/>
            <a:ext cx="4640679" cy="3049681"/>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altLang="zh-CN" b="1" dirty="0"/>
              <a:t>Dataset Splitting</a:t>
            </a:r>
          </a:p>
          <a:p>
            <a:pPr>
              <a:lnSpc>
                <a:spcPct val="150000"/>
              </a:lnSpc>
            </a:pPr>
            <a:r>
              <a:rPr lang="en-US" altLang="zh-CN" sz="1600" dirty="0"/>
              <a:t>To ensure the model's generalization capability, we divided the dataset as follows:</a:t>
            </a:r>
          </a:p>
          <a:p>
            <a:pPr marL="285750" indent="-285750">
              <a:lnSpc>
                <a:spcPct val="150000"/>
              </a:lnSpc>
              <a:buFont typeface="Wingdings" panose="05000000000000000000" pitchFamily="2" charset="2"/>
              <a:buChar char="ü"/>
            </a:pPr>
            <a:r>
              <a:rPr lang="en-US" altLang="zh-CN" sz="1600" b="1" dirty="0"/>
              <a:t>70% for Training</a:t>
            </a:r>
            <a:r>
              <a:rPr lang="en-US" altLang="zh-CN" sz="1600" dirty="0"/>
              <a:t>: Used to train the model.</a:t>
            </a:r>
          </a:p>
          <a:p>
            <a:pPr marL="285750" indent="-285750">
              <a:lnSpc>
                <a:spcPct val="150000"/>
              </a:lnSpc>
              <a:buFont typeface="Wingdings" panose="05000000000000000000" pitchFamily="2" charset="2"/>
              <a:buChar char="ü"/>
            </a:pPr>
            <a:r>
              <a:rPr lang="en-US" altLang="zh-CN" sz="1600" b="1" dirty="0"/>
              <a:t>20% for Validation</a:t>
            </a:r>
            <a:r>
              <a:rPr lang="en-US" altLang="zh-CN" sz="1600" dirty="0"/>
              <a:t>: Used to evaluate the model's performance during training.</a:t>
            </a:r>
          </a:p>
          <a:p>
            <a:pPr marL="285750" indent="-285750">
              <a:lnSpc>
                <a:spcPct val="150000"/>
              </a:lnSpc>
              <a:buFont typeface="Wingdings" panose="05000000000000000000" pitchFamily="2" charset="2"/>
              <a:buChar char="ü"/>
            </a:pPr>
            <a:r>
              <a:rPr lang="en-US" altLang="zh-CN" sz="1600" b="1" dirty="0"/>
              <a:t>10% for Testing</a:t>
            </a:r>
            <a:r>
              <a:rPr lang="en-US" altLang="zh-CN" sz="1600" dirty="0"/>
              <a:t>: Used for the final evaluation of the model's performance.</a:t>
            </a:r>
          </a:p>
        </p:txBody>
      </p:sp>
      <p:sp>
        <p:nvSpPr>
          <p:cNvPr id="17" name="文本框 16">
            <a:extLst>
              <a:ext uri="{FF2B5EF4-FFF2-40B4-BE49-F238E27FC236}">
                <a16:creationId xmlns:a16="http://schemas.microsoft.com/office/drawing/2014/main" id="{C2301341-5D45-4FA4-89B7-EFBE07B80241}"/>
              </a:ext>
            </a:extLst>
          </p:cNvPr>
          <p:cNvSpPr txBox="1"/>
          <p:nvPr/>
        </p:nvSpPr>
        <p:spPr>
          <a:xfrm>
            <a:off x="4989097" y="4213031"/>
            <a:ext cx="3138904" cy="458908"/>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altLang="zh-CN" b="1" dirty="0"/>
              <a:t>Model Training</a:t>
            </a:r>
          </a:p>
        </p:txBody>
      </p:sp>
      <p:pic>
        <p:nvPicPr>
          <p:cNvPr id="5" name="图片 4">
            <a:extLst>
              <a:ext uri="{FF2B5EF4-FFF2-40B4-BE49-F238E27FC236}">
                <a16:creationId xmlns:a16="http://schemas.microsoft.com/office/drawing/2014/main" id="{9026EE68-345A-421C-A6D6-195F927B9387}"/>
              </a:ext>
            </a:extLst>
          </p:cNvPr>
          <p:cNvPicPr>
            <a:picLocks noChangeAspect="1"/>
          </p:cNvPicPr>
          <p:nvPr/>
        </p:nvPicPr>
        <p:blipFill rotWithShape="1">
          <a:blip r:embed="rId4"/>
          <a:srcRect t="19789" b="13233"/>
          <a:stretch/>
        </p:blipFill>
        <p:spPr>
          <a:xfrm>
            <a:off x="7840167" y="4305375"/>
            <a:ext cx="1675392" cy="358969"/>
          </a:xfrm>
          <a:prstGeom prst="rect">
            <a:avLst/>
          </a:prstGeom>
        </p:spPr>
      </p:pic>
      <p:pic>
        <p:nvPicPr>
          <p:cNvPr id="8" name="图片 7">
            <a:extLst>
              <a:ext uri="{FF2B5EF4-FFF2-40B4-BE49-F238E27FC236}">
                <a16:creationId xmlns:a16="http://schemas.microsoft.com/office/drawing/2014/main" id="{513EFEBD-C692-4434-A808-9DA0CD64FD3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49858" y="1240767"/>
            <a:ext cx="1675391" cy="1675391"/>
          </a:xfrm>
          <a:prstGeom prst="rect">
            <a:avLst/>
          </a:prstGeom>
        </p:spPr>
      </p:pic>
      <p:pic>
        <p:nvPicPr>
          <p:cNvPr id="11" name="图片 10">
            <a:extLst>
              <a:ext uri="{FF2B5EF4-FFF2-40B4-BE49-F238E27FC236}">
                <a16:creationId xmlns:a16="http://schemas.microsoft.com/office/drawing/2014/main" id="{5152EC81-2484-4AF4-9F83-521B684D4B8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849857" y="3087801"/>
            <a:ext cx="1675392" cy="1675392"/>
          </a:xfrm>
          <a:prstGeom prst="rect">
            <a:avLst/>
          </a:prstGeom>
        </p:spPr>
      </p:pic>
      <p:graphicFrame>
        <p:nvGraphicFramePr>
          <p:cNvPr id="12" name="表格 12">
            <a:extLst>
              <a:ext uri="{FF2B5EF4-FFF2-40B4-BE49-F238E27FC236}">
                <a16:creationId xmlns:a16="http://schemas.microsoft.com/office/drawing/2014/main" id="{1C0C2FD9-A295-4C4C-9E37-E88B37DD61EB}"/>
              </a:ext>
            </a:extLst>
          </p:cNvPr>
          <p:cNvGraphicFramePr>
            <a:graphicFrameLocks noGrp="1"/>
          </p:cNvGraphicFramePr>
          <p:nvPr>
            <p:extLst>
              <p:ext uri="{D42A27DB-BD31-4B8C-83A1-F6EECF244321}">
                <p14:modId xmlns:p14="http://schemas.microsoft.com/office/powerpoint/2010/main" val="3742646698"/>
              </p:ext>
            </p:extLst>
          </p:nvPr>
        </p:nvGraphicFramePr>
        <p:xfrm>
          <a:off x="5103311" y="4781429"/>
          <a:ext cx="4412248" cy="1828800"/>
        </p:xfrm>
        <a:graphic>
          <a:graphicData uri="http://schemas.openxmlformats.org/drawingml/2006/table">
            <a:tbl>
              <a:tblPr bandRow="1">
                <a:tableStyleId>{FABFCF23-3B69-468F-B69F-88F6DE6A72F2}</a:tableStyleId>
              </a:tblPr>
              <a:tblGrid>
                <a:gridCol w="1148348">
                  <a:extLst>
                    <a:ext uri="{9D8B030D-6E8A-4147-A177-3AD203B41FA5}">
                      <a16:colId xmlns:a16="http://schemas.microsoft.com/office/drawing/2014/main" val="1191483972"/>
                    </a:ext>
                  </a:extLst>
                </a:gridCol>
                <a:gridCol w="825500">
                  <a:extLst>
                    <a:ext uri="{9D8B030D-6E8A-4147-A177-3AD203B41FA5}">
                      <a16:colId xmlns:a16="http://schemas.microsoft.com/office/drawing/2014/main" val="2049164003"/>
                    </a:ext>
                  </a:extLst>
                </a:gridCol>
                <a:gridCol w="1638300">
                  <a:extLst>
                    <a:ext uri="{9D8B030D-6E8A-4147-A177-3AD203B41FA5}">
                      <a16:colId xmlns:a16="http://schemas.microsoft.com/office/drawing/2014/main" val="1547071426"/>
                    </a:ext>
                  </a:extLst>
                </a:gridCol>
                <a:gridCol w="800100">
                  <a:extLst>
                    <a:ext uri="{9D8B030D-6E8A-4147-A177-3AD203B41FA5}">
                      <a16:colId xmlns:a16="http://schemas.microsoft.com/office/drawing/2014/main" val="2097636760"/>
                    </a:ext>
                  </a:extLst>
                </a:gridCol>
              </a:tblGrid>
              <a:tr h="139018">
                <a:tc>
                  <a:txBody>
                    <a:bodyPr/>
                    <a:lstStyle/>
                    <a:p>
                      <a:r>
                        <a:rPr lang="en-US" altLang="zh-CN" sz="1400" b="0" i="0" kern="1200" dirty="0">
                          <a:solidFill>
                            <a:schemeClr val="tx1"/>
                          </a:solidFill>
                          <a:effectLst/>
                        </a:rPr>
                        <a:t>Epochs</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100</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Optimizer</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auto</a:t>
                      </a:r>
                      <a:endParaRPr lang="zh-CN" altLang="en-US" sz="1400" b="0" i="0" dirty="0">
                        <a:solidFill>
                          <a:schemeClr val="tx1"/>
                        </a:solidFill>
                      </a:endParaRPr>
                    </a:p>
                  </a:txBody>
                  <a:tcPr/>
                </a:tc>
                <a:extLst>
                  <a:ext uri="{0D108BD9-81ED-4DB2-BD59-A6C34878D82A}">
                    <a16:rowId xmlns:a16="http://schemas.microsoft.com/office/drawing/2014/main" val="3018833818"/>
                  </a:ext>
                </a:extLst>
              </a:tr>
              <a:tr h="139018">
                <a:tc>
                  <a:txBody>
                    <a:bodyPr/>
                    <a:lstStyle/>
                    <a:p>
                      <a:r>
                        <a:rPr lang="en-US" altLang="zh-CN" sz="1400" b="0" i="0" kern="1200" dirty="0">
                          <a:solidFill>
                            <a:schemeClr val="tx1"/>
                          </a:solidFill>
                          <a:effectLst/>
                        </a:rPr>
                        <a:t>Batch Size</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16</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Learning Rate</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0.01</a:t>
                      </a:r>
                      <a:endParaRPr lang="zh-CN" altLang="en-US" sz="1400" b="0" i="0" dirty="0">
                        <a:solidFill>
                          <a:schemeClr val="tx1"/>
                        </a:solidFill>
                      </a:endParaRPr>
                    </a:p>
                  </a:txBody>
                  <a:tcPr/>
                </a:tc>
                <a:extLst>
                  <a:ext uri="{0D108BD9-81ED-4DB2-BD59-A6C34878D82A}">
                    <a16:rowId xmlns:a16="http://schemas.microsoft.com/office/drawing/2014/main" val="2347570374"/>
                  </a:ext>
                </a:extLst>
              </a:tr>
              <a:tr h="139018">
                <a:tc>
                  <a:txBody>
                    <a:bodyPr/>
                    <a:lstStyle/>
                    <a:p>
                      <a:r>
                        <a:rPr lang="en-US" altLang="zh-CN" sz="1400" b="0" i="0" kern="1200" dirty="0">
                          <a:solidFill>
                            <a:schemeClr val="tx1"/>
                          </a:solidFill>
                          <a:effectLst/>
                        </a:rPr>
                        <a:t>Image Size</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640</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Momentum</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0.937</a:t>
                      </a:r>
                      <a:endParaRPr lang="zh-CN" altLang="en-US" sz="1400" b="0" i="0" dirty="0">
                        <a:solidFill>
                          <a:schemeClr val="tx1"/>
                        </a:solidFill>
                      </a:endParaRPr>
                    </a:p>
                  </a:txBody>
                  <a:tcPr/>
                </a:tc>
                <a:extLst>
                  <a:ext uri="{0D108BD9-81ED-4DB2-BD59-A6C34878D82A}">
                    <a16:rowId xmlns:a16="http://schemas.microsoft.com/office/drawing/2014/main" val="3329987761"/>
                  </a:ext>
                </a:extLst>
              </a:tr>
              <a:tr h="139018">
                <a:tc>
                  <a:txBody>
                    <a:bodyPr/>
                    <a:lstStyle/>
                    <a:p>
                      <a:r>
                        <a:rPr lang="en-US" altLang="zh-CN" sz="1400" b="0" i="0" kern="1200" dirty="0">
                          <a:solidFill>
                            <a:schemeClr val="tx1"/>
                          </a:solidFill>
                          <a:effectLst/>
                        </a:rPr>
                        <a:t>Device</a:t>
                      </a:r>
                      <a:endParaRPr lang="zh-CN" altLang="en-US" sz="1400" b="0" i="0" dirty="0">
                        <a:solidFill>
                          <a:schemeClr val="tx1"/>
                        </a:solidFill>
                      </a:endParaRPr>
                    </a:p>
                  </a:txBody>
                  <a:tcPr/>
                </a:tc>
                <a:tc>
                  <a:txBody>
                    <a:bodyPr/>
                    <a:lstStyle/>
                    <a:p>
                      <a:r>
                        <a:rPr lang="en-US" altLang="zh-CN" sz="1400" b="0" i="0" dirty="0">
                          <a:solidFill>
                            <a:schemeClr val="tx1"/>
                          </a:solidFill>
                        </a:rPr>
                        <a:t>0 (GPU)</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Weight Decay</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0.0005</a:t>
                      </a:r>
                      <a:endParaRPr lang="zh-CN" altLang="en-US" sz="1400" b="0" i="0" dirty="0">
                        <a:solidFill>
                          <a:schemeClr val="tx1"/>
                        </a:solidFill>
                      </a:endParaRPr>
                    </a:p>
                  </a:txBody>
                  <a:tcPr/>
                </a:tc>
                <a:extLst>
                  <a:ext uri="{0D108BD9-81ED-4DB2-BD59-A6C34878D82A}">
                    <a16:rowId xmlns:a16="http://schemas.microsoft.com/office/drawing/2014/main" val="2618628987"/>
                  </a:ext>
                </a:extLst>
              </a:tr>
              <a:tr h="139018">
                <a:tc>
                  <a:txBody>
                    <a:bodyPr/>
                    <a:lstStyle/>
                    <a:p>
                      <a:r>
                        <a:rPr lang="en-US" altLang="zh-CN" sz="1400" b="0" i="0" kern="1200" dirty="0">
                          <a:solidFill>
                            <a:schemeClr val="tx1"/>
                          </a:solidFill>
                          <a:effectLst/>
                        </a:rPr>
                        <a:t>Workers</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8</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Warmup Epochs</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3.0</a:t>
                      </a:r>
                      <a:endParaRPr lang="zh-CN" altLang="en-US" sz="1400" b="0" i="0" dirty="0">
                        <a:solidFill>
                          <a:schemeClr val="tx1"/>
                        </a:solidFill>
                      </a:endParaRPr>
                    </a:p>
                  </a:txBody>
                  <a:tcPr/>
                </a:tc>
                <a:extLst>
                  <a:ext uri="{0D108BD9-81ED-4DB2-BD59-A6C34878D82A}">
                    <a16:rowId xmlns:a16="http://schemas.microsoft.com/office/drawing/2014/main" val="988074563"/>
                  </a:ext>
                </a:extLst>
              </a:tr>
              <a:tr h="139018">
                <a:tc>
                  <a:txBody>
                    <a:bodyPr/>
                    <a:lstStyle/>
                    <a:p>
                      <a:r>
                        <a:rPr lang="en-US" altLang="zh-CN" sz="1400" b="0" i="0" kern="1200" dirty="0">
                          <a:solidFill>
                            <a:schemeClr val="tx1"/>
                          </a:solidFill>
                          <a:effectLst/>
                        </a:rPr>
                        <a:t>Pretrained</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true</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Label Smoothing</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0.0</a:t>
                      </a:r>
                      <a:endParaRPr lang="zh-CN" altLang="en-US" sz="1400" b="0" i="0" dirty="0">
                        <a:solidFill>
                          <a:schemeClr val="tx1"/>
                        </a:solidFill>
                      </a:endParaRPr>
                    </a:p>
                  </a:txBody>
                  <a:tcPr/>
                </a:tc>
                <a:extLst>
                  <a:ext uri="{0D108BD9-81ED-4DB2-BD59-A6C34878D82A}">
                    <a16:rowId xmlns:a16="http://schemas.microsoft.com/office/drawing/2014/main" val="1509362390"/>
                  </a:ext>
                </a:extLst>
              </a:tr>
            </a:tbl>
          </a:graphicData>
        </a:graphic>
      </p:graphicFrame>
      <p:pic>
        <p:nvPicPr>
          <p:cNvPr id="15" name="图片 14">
            <a:extLst>
              <a:ext uri="{FF2B5EF4-FFF2-40B4-BE49-F238E27FC236}">
                <a16:creationId xmlns:a16="http://schemas.microsoft.com/office/drawing/2014/main" id="{B284CD98-57C0-4414-96CF-6AB95A4AC32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849857" y="4934837"/>
            <a:ext cx="1675392" cy="1675392"/>
          </a:xfrm>
          <a:prstGeom prst="rect">
            <a:avLst/>
          </a:prstGeom>
        </p:spPr>
      </p:pic>
    </p:spTree>
    <p:extLst>
      <p:ext uri="{BB962C8B-B14F-4D97-AF65-F5344CB8AC3E}">
        <p14:creationId xmlns:p14="http://schemas.microsoft.com/office/powerpoint/2010/main" val="26918312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61BC3B-4D43-C764-557A-84A5323AF0ED}"/>
            </a:ext>
          </a:extLst>
        </p:cNvPr>
        <p:cNvGrpSpPr/>
        <p:nvPr/>
      </p:nvGrpSpPr>
      <p:grpSpPr>
        <a:xfrm>
          <a:off x="0" y="0"/>
          <a:ext cx="0" cy="0"/>
          <a:chOff x="0" y="0"/>
          <a:chExt cx="0" cy="0"/>
        </a:xfrm>
      </p:grpSpPr>
      <p:sp>
        <p:nvSpPr>
          <p:cNvPr id="3" name="标题 3">
            <a:extLst>
              <a:ext uri="{FF2B5EF4-FFF2-40B4-BE49-F238E27FC236}">
                <a16:creationId xmlns:a16="http://schemas.microsoft.com/office/drawing/2014/main" id="{F0F19416-2F7B-AC1E-9BB3-A578BBCE0AD2}"/>
              </a:ext>
            </a:extLst>
          </p:cNvPr>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black"/>
                </a:solidFill>
                <a:effectLst/>
                <a:uLnTx/>
                <a:uFillTx/>
                <a:latin typeface="微软雅黑"/>
                <a:ea typeface="微软雅黑"/>
                <a:cs typeface="+mn-cs"/>
              </a:rPr>
              <a:t>Target Detection</a:t>
            </a:r>
          </a:p>
        </p:txBody>
      </p:sp>
      <p:sp>
        <p:nvSpPr>
          <p:cNvPr id="4" name="椭圆 3">
            <a:extLst>
              <a:ext uri="{FF2B5EF4-FFF2-40B4-BE49-F238E27FC236}">
                <a16:creationId xmlns:a16="http://schemas.microsoft.com/office/drawing/2014/main" id="{065F872F-B3B9-15C1-0017-7F579D5AA013}"/>
              </a:ext>
            </a:extLst>
          </p:cNvPr>
          <p:cNvSpPr/>
          <p:nvPr/>
        </p:nvSpPr>
        <p:spPr>
          <a:xfrm>
            <a:off x="9267825"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7" name="椭圆 6">
            <a:extLst>
              <a:ext uri="{FF2B5EF4-FFF2-40B4-BE49-F238E27FC236}">
                <a16:creationId xmlns:a16="http://schemas.microsoft.com/office/drawing/2014/main" id="{D471FFB4-AC12-DBCA-2FDC-4E7E8912230A}"/>
              </a:ext>
            </a:extLst>
          </p:cNvPr>
          <p:cNvSpPr/>
          <p:nvPr/>
        </p:nvSpPr>
        <p:spPr>
          <a:xfrm>
            <a:off x="9741693"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9" name="椭圆 8">
            <a:extLst>
              <a:ext uri="{FF2B5EF4-FFF2-40B4-BE49-F238E27FC236}">
                <a16:creationId xmlns:a16="http://schemas.microsoft.com/office/drawing/2014/main" id="{99CED2B5-5507-E709-07D7-3549CE236CF0}"/>
              </a:ext>
            </a:extLst>
          </p:cNvPr>
          <p:cNvSpPr/>
          <p:nvPr/>
        </p:nvSpPr>
        <p:spPr>
          <a:xfrm>
            <a:off x="10215562" y="552451"/>
            <a:ext cx="361950" cy="361950"/>
          </a:xfrm>
          <a:prstGeom prst="ellipse">
            <a:avLst/>
          </a:prstGeom>
          <a:solidFill>
            <a:schemeClr val="accent5">
              <a:lumMod val="40000"/>
              <a:lumOff val="60000"/>
            </a:schemeClr>
          </a:solid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4" name="椭圆 13">
            <a:extLst>
              <a:ext uri="{FF2B5EF4-FFF2-40B4-BE49-F238E27FC236}">
                <a16:creationId xmlns:a16="http://schemas.microsoft.com/office/drawing/2014/main" id="{6C7FBA97-E560-19F2-E658-021E9487A9C5}"/>
              </a:ext>
            </a:extLst>
          </p:cNvPr>
          <p:cNvSpPr/>
          <p:nvPr/>
        </p:nvSpPr>
        <p:spPr>
          <a:xfrm>
            <a:off x="10689431"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8" name="椭圆 17">
            <a:extLst>
              <a:ext uri="{FF2B5EF4-FFF2-40B4-BE49-F238E27FC236}">
                <a16:creationId xmlns:a16="http://schemas.microsoft.com/office/drawing/2014/main" id="{93C9E1D4-D5EA-343D-C104-17367D64908F}"/>
              </a:ext>
            </a:extLst>
          </p:cNvPr>
          <p:cNvSpPr/>
          <p:nvPr/>
        </p:nvSpPr>
        <p:spPr>
          <a:xfrm>
            <a:off x="11163299"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pic>
        <p:nvPicPr>
          <p:cNvPr id="8" name="图片 7">
            <a:extLst>
              <a:ext uri="{FF2B5EF4-FFF2-40B4-BE49-F238E27FC236}">
                <a16:creationId xmlns:a16="http://schemas.microsoft.com/office/drawing/2014/main" id="{C173064D-F9E1-4DD3-BFB1-89FE27F35B38}"/>
              </a:ext>
            </a:extLst>
          </p:cNvPr>
          <p:cNvPicPr>
            <a:picLocks noChangeAspect="1"/>
          </p:cNvPicPr>
          <p:nvPr/>
        </p:nvPicPr>
        <p:blipFill rotWithShape="1">
          <a:blip r:embed="rId7">
            <a:extLst>
              <a:ext uri="{28A0092B-C50C-407E-A947-70E740481C1C}">
                <a14:useLocalDpi xmlns:a14="http://schemas.microsoft.com/office/drawing/2010/main" val="0"/>
              </a:ext>
            </a:extLst>
          </a:blip>
          <a:srcRect l="1" r="30116"/>
          <a:stretch/>
        </p:blipFill>
        <p:spPr>
          <a:xfrm>
            <a:off x="666750" y="1203849"/>
            <a:ext cx="3598059" cy="3432446"/>
          </a:xfrm>
          <a:prstGeom prst="rect">
            <a:avLst/>
          </a:prstGeom>
        </p:spPr>
      </p:pic>
      <p:pic>
        <p:nvPicPr>
          <p:cNvPr id="11" name="图片 10">
            <a:extLst>
              <a:ext uri="{FF2B5EF4-FFF2-40B4-BE49-F238E27FC236}">
                <a16:creationId xmlns:a16="http://schemas.microsoft.com/office/drawing/2014/main" id="{DBF69BFF-5E3E-41FC-B1B4-E0282B896DB1}"/>
              </a:ext>
            </a:extLst>
          </p:cNvPr>
          <p:cNvPicPr>
            <a:picLocks noChangeAspect="1"/>
          </p:cNvPicPr>
          <p:nvPr/>
        </p:nvPicPr>
        <p:blipFill rotWithShape="1">
          <a:blip r:embed="rId8">
            <a:extLst>
              <a:ext uri="{28A0092B-C50C-407E-A947-70E740481C1C}">
                <a14:useLocalDpi xmlns:a14="http://schemas.microsoft.com/office/drawing/2010/main" val="0"/>
              </a:ext>
            </a:extLst>
          </a:blip>
          <a:srcRect r="32280"/>
          <a:stretch/>
        </p:blipFill>
        <p:spPr>
          <a:xfrm>
            <a:off x="8038577" y="1203849"/>
            <a:ext cx="3486672" cy="3432446"/>
          </a:xfrm>
          <a:prstGeom prst="rect">
            <a:avLst/>
          </a:prstGeom>
        </p:spPr>
      </p:pic>
      <p:pic>
        <p:nvPicPr>
          <p:cNvPr id="13" name="图片 12">
            <a:extLst>
              <a:ext uri="{FF2B5EF4-FFF2-40B4-BE49-F238E27FC236}">
                <a16:creationId xmlns:a16="http://schemas.microsoft.com/office/drawing/2014/main" id="{FBAE9326-F19B-471B-831A-B09A57B8BCFE}"/>
              </a:ext>
            </a:extLst>
          </p:cNvPr>
          <p:cNvPicPr>
            <a:picLocks noChangeAspect="1"/>
          </p:cNvPicPr>
          <p:nvPr/>
        </p:nvPicPr>
        <p:blipFill rotWithShape="1">
          <a:blip r:embed="rId9">
            <a:extLst>
              <a:ext uri="{28A0092B-C50C-407E-A947-70E740481C1C}">
                <a14:useLocalDpi xmlns:a14="http://schemas.microsoft.com/office/drawing/2010/main" val="0"/>
              </a:ext>
            </a:extLst>
          </a:blip>
          <a:srcRect r="30117"/>
          <a:stretch/>
        </p:blipFill>
        <p:spPr>
          <a:xfrm>
            <a:off x="4352663" y="1197771"/>
            <a:ext cx="3598060" cy="3432446"/>
          </a:xfrm>
          <a:prstGeom prst="rect">
            <a:avLst/>
          </a:prstGeom>
        </p:spPr>
      </p:pic>
      <p:pic>
        <p:nvPicPr>
          <p:cNvPr id="19" name="图片 18">
            <a:extLst>
              <a:ext uri="{FF2B5EF4-FFF2-40B4-BE49-F238E27FC236}">
                <a16:creationId xmlns:a16="http://schemas.microsoft.com/office/drawing/2014/main" id="{E16B44F4-7F72-4976-9D44-C03222EE7957}"/>
              </a:ext>
            </a:extLst>
          </p:cNvPr>
          <p:cNvPicPr>
            <a:picLocks noChangeAspect="1"/>
          </p:cNvPicPr>
          <p:nvPr/>
        </p:nvPicPr>
        <p:blipFill rotWithShape="1">
          <a:blip r:embed="rId7">
            <a:extLst>
              <a:ext uri="{28A0092B-C50C-407E-A947-70E740481C1C}">
                <a14:useLocalDpi xmlns:a14="http://schemas.microsoft.com/office/drawing/2010/main" val="0"/>
              </a:ext>
            </a:extLst>
          </a:blip>
          <a:srcRect l="70492" t="7418" r="2133" b="79909"/>
          <a:stretch/>
        </p:blipFill>
        <p:spPr>
          <a:xfrm>
            <a:off x="1998205" y="4669866"/>
            <a:ext cx="2160000" cy="666543"/>
          </a:xfrm>
          <a:prstGeom prst="rect">
            <a:avLst/>
          </a:prstGeom>
        </p:spPr>
      </p:pic>
      <p:pic>
        <p:nvPicPr>
          <p:cNvPr id="20" name="图片 19">
            <a:extLst>
              <a:ext uri="{FF2B5EF4-FFF2-40B4-BE49-F238E27FC236}">
                <a16:creationId xmlns:a16="http://schemas.microsoft.com/office/drawing/2014/main" id="{F6800EB9-7C2C-4A4D-A0A3-2E64053F712C}"/>
              </a:ext>
            </a:extLst>
          </p:cNvPr>
          <p:cNvPicPr>
            <a:picLocks noChangeAspect="1"/>
          </p:cNvPicPr>
          <p:nvPr/>
        </p:nvPicPr>
        <p:blipFill rotWithShape="1">
          <a:blip r:embed="rId8">
            <a:extLst>
              <a:ext uri="{28A0092B-C50C-407E-A947-70E740481C1C}">
                <a14:useLocalDpi xmlns:a14="http://schemas.microsoft.com/office/drawing/2010/main" val="0"/>
              </a:ext>
            </a:extLst>
          </a:blip>
          <a:srcRect l="68152" t="7432" r="2367" b="80102"/>
          <a:stretch/>
        </p:blipFill>
        <p:spPr>
          <a:xfrm>
            <a:off x="9263888" y="4700287"/>
            <a:ext cx="2160000" cy="608910"/>
          </a:xfrm>
          <a:prstGeom prst="rect">
            <a:avLst/>
          </a:prstGeom>
        </p:spPr>
      </p:pic>
      <p:pic>
        <p:nvPicPr>
          <p:cNvPr id="21" name="图片 20">
            <a:extLst>
              <a:ext uri="{FF2B5EF4-FFF2-40B4-BE49-F238E27FC236}">
                <a16:creationId xmlns:a16="http://schemas.microsoft.com/office/drawing/2014/main" id="{EFC008FC-15DA-4FC3-8EC6-6E13344612EE}"/>
              </a:ext>
            </a:extLst>
          </p:cNvPr>
          <p:cNvPicPr>
            <a:picLocks noChangeAspect="1"/>
          </p:cNvPicPr>
          <p:nvPr/>
        </p:nvPicPr>
        <p:blipFill rotWithShape="1">
          <a:blip r:embed="rId9">
            <a:extLst>
              <a:ext uri="{28A0092B-C50C-407E-A947-70E740481C1C}">
                <a14:useLocalDpi xmlns:a14="http://schemas.microsoft.com/office/drawing/2010/main" val="0"/>
              </a:ext>
            </a:extLst>
          </a:blip>
          <a:srcRect l="70539" t="7410" r="2301" b="79960"/>
          <a:stretch/>
        </p:blipFill>
        <p:spPr>
          <a:xfrm>
            <a:off x="5693299" y="4669866"/>
            <a:ext cx="2160000" cy="669751"/>
          </a:xfrm>
          <a:prstGeom prst="rect">
            <a:avLst/>
          </a:prstGeom>
        </p:spPr>
      </p:pic>
      <p:sp>
        <p:nvSpPr>
          <p:cNvPr id="22" name="标题 3">
            <a:extLst>
              <a:ext uri="{FF2B5EF4-FFF2-40B4-BE49-F238E27FC236}">
                <a16:creationId xmlns:a16="http://schemas.microsoft.com/office/drawing/2014/main" id="{7565260D-B454-4BD6-90F4-D6E616583DCC}"/>
              </a:ext>
            </a:extLst>
          </p:cNvPr>
          <p:cNvSpPr>
            <a:spLocks noGrp="1"/>
          </p:cNvSpPr>
          <p:nvPr>
            <p:custDataLst>
              <p:tags r:id="rId2"/>
            </p:custDataLst>
          </p:nvPr>
        </p:nvSpPr>
        <p:spPr>
          <a:xfrm>
            <a:off x="666751" y="5506669"/>
            <a:ext cx="3598058" cy="9643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ctr" defTabSz="914400" rtl="0" eaLnBrk="1" fontAlgn="auto" latinLnBrk="0" hangingPunct="1">
              <a:lnSpc>
                <a:spcPct val="125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微软雅黑"/>
                <a:ea typeface="微软雅黑"/>
                <a:cs typeface="+mn-cs"/>
              </a:rPr>
              <a:t>The curve bends upward and to the left, indicating high precision at low confidence levels, high recall rate, and low false alarm rate.</a:t>
            </a:r>
          </a:p>
        </p:txBody>
      </p:sp>
      <p:sp>
        <p:nvSpPr>
          <p:cNvPr id="23" name="标题 3">
            <a:extLst>
              <a:ext uri="{FF2B5EF4-FFF2-40B4-BE49-F238E27FC236}">
                <a16:creationId xmlns:a16="http://schemas.microsoft.com/office/drawing/2014/main" id="{6818EA1B-6DAF-4262-989C-8DFED28CDB08}"/>
              </a:ext>
            </a:extLst>
          </p:cNvPr>
          <p:cNvSpPr>
            <a:spLocks noGrp="1"/>
          </p:cNvSpPr>
          <p:nvPr>
            <p:custDataLst>
              <p:tags r:id="rId3"/>
            </p:custDataLst>
          </p:nvPr>
        </p:nvSpPr>
        <p:spPr>
          <a:xfrm>
            <a:off x="4352663" y="5506669"/>
            <a:ext cx="3598060" cy="9643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ctr" defTabSz="914400" rtl="0" eaLnBrk="1" fontAlgn="auto" latinLnBrk="0" hangingPunct="1">
              <a:lnSpc>
                <a:spcPct val="125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微软雅黑"/>
                <a:ea typeface="微软雅黑"/>
                <a:cs typeface="+mn-cs"/>
              </a:rPr>
              <a:t>The curve approaches the top-right corner, demonstrating a balance between high recall rate and high precision.</a:t>
            </a:r>
          </a:p>
        </p:txBody>
      </p:sp>
      <p:sp>
        <p:nvSpPr>
          <p:cNvPr id="24" name="标题 3">
            <a:extLst>
              <a:ext uri="{FF2B5EF4-FFF2-40B4-BE49-F238E27FC236}">
                <a16:creationId xmlns:a16="http://schemas.microsoft.com/office/drawing/2014/main" id="{842F64EF-12FE-405C-B74E-0D381E1ABC3A}"/>
              </a:ext>
            </a:extLst>
          </p:cNvPr>
          <p:cNvSpPr>
            <a:spLocks noGrp="1"/>
          </p:cNvSpPr>
          <p:nvPr>
            <p:custDataLst>
              <p:tags r:id="rId4"/>
            </p:custDataLst>
          </p:nvPr>
        </p:nvSpPr>
        <p:spPr>
          <a:xfrm>
            <a:off x="8038577" y="5506669"/>
            <a:ext cx="3486672" cy="9643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ctr" defTabSz="914400" rtl="0" eaLnBrk="1" fontAlgn="auto" latinLnBrk="0" hangingPunct="1">
              <a:lnSpc>
                <a:spcPct val="125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微软雅黑"/>
                <a:ea typeface="微软雅黑"/>
                <a:cs typeface="+mn-cs"/>
              </a:rPr>
              <a:t>The curve is close to the top-right corner, indicating high precision and high recall rate, with accurate prediction results.</a:t>
            </a:r>
          </a:p>
        </p:txBody>
      </p:sp>
    </p:spTree>
    <p:extLst>
      <p:ext uri="{BB962C8B-B14F-4D97-AF65-F5344CB8AC3E}">
        <p14:creationId xmlns:p14="http://schemas.microsoft.com/office/powerpoint/2010/main" val="114652062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font">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763</TotalTime>
  <Words>936</Words>
  <Application>Microsoft Office PowerPoint</Application>
  <PresentationFormat>宽屏</PresentationFormat>
  <Paragraphs>114</Paragraphs>
  <Slides>15</Slides>
  <Notes>6</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15</vt:i4>
      </vt:variant>
    </vt:vector>
  </HeadingPairs>
  <TitlesOfParts>
    <vt:vector size="21" baseType="lpstr">
      <vt:lpstr>Wingdings</vt:lpstr>
      <vt:lpstr>Consolas</vt:lpstr>
      <vt:lpstr>等线</vt:lpstr>
      <vt:lpstr>微软雅黑</vt:lpstr>
      <vt:lpstr>Arial</vt:lpstr>
      <vt:lpstr>1_Office 主题​​</vt:lpstr>
      <vt:lpstr>Speedbump Detection and Distance Measurement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Speedbump Detection and Distance Measurement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三维图像传感器信号增强网络的轻量化方法 Lightweight Method for 3D Image Sensor Signal Enhancement Network</dc:title>
  <dc:creator>Minmus Lin</dc:creator>
  <cp:lastModifiedBy>Lin Minmus</cp:lastModifiedBy>
  <cp:revision>53</cp:revision>
  <dcterms:created xsi:type="dcterms:W3CDTF">2024-04-26T08:38:38Z</dcterms:created>
  <dcterms:modified xsi:type="dcterms:W3CDTF">2024-12-26T22:32:53Z</dcterms:modified>
</cp:coreProperties>
</file>

<file path=docProps/thumbnail.jpeg>
</file>